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comments/comment1.xml" ContentType="application/vnd.openxmlformats-officedocument.presentationml.comment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comments/comment2.xml" ContentType="application/vnd.openxmlformats-officedocument.presentationml.comment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63" r:id="rId2"/>
    <p:sldId id="264" r:id="rId3"/>
    <p:sldId id="265" r:id="rId4"/>
    <p:sldId id="272" r:id="rId5"/>
    <p:sldId id="277" r:id="rId6"/>
    <p:sldId id="266" r:id="rId7"/>
    <p:sldId id="282" r:id="rId8"/>
    <p:sldId id="285" r:id="rId9"/>
    <p:sldId id="286" r:id="rId10"/>
    <p:sldId id="288" r:id="rId11"/>
    <p:sldId id="289" r:id="rId12"/>
    <p:sldId id="323" r:id="rId13"/>
    <p:sldId id="267" r:id="rId14"/>
    <p:sldId id="325" r:id="rId15"/>
    <p:sldId id="324" r:id="rId16"/>
    <p:sldId id="326" r:id="rId17"/>
    <p:sldId id="304" r:id="rId18"/>
    <p:sldId id="307" r:id="rId19"/>
    <p:sldId id="268" r:id="rId20"/>
    <p:sldId id="312" r:id="rId21"/>
    <p:sldId id="351" r:id="rId22"/>
    <p:sldId id="313" r:id="rId23"/>
    <p:sldId id="317" r:id="rId24"/>
    <p:sldId id="320" r:id="rId25"/>
    <p:sldId id="321" r:id="rId26"/>
    <p:sldId id="334" r:id="rId27"/>
    <p:sldId id="335" r:id="rId28"/>
    <p:sldId id="336" r:id="rId29"/>
    <p:sldId id="352" r:id="rId30"/>
    <p:sldId id="350" r:id="rId31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ss Gu~" initials="M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560" y="-102"/>
      </p:cViewPr>
      <p:guideLst>
        <p:guide orient="horz" pos="799"/>
        <p:guide pos="3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9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8T14:53:29.382" idx="1">
    <p:pos x="1509" y="475"/>
    <p:text>    相比于感应电动机，无刷直流电动机具有更大的功率密度、更高的效率和更好的控制性能，而且结构简单、控制方便、成本低廉；由于采用自控式逆变器，电机和逆变器不会产生振荡和失步。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8T15:38:41.315" idx="2">
    <p:pos x="10" y="10"/>
    <p:text>算上最大的执行系统的轴向变形，总得竖直方向的变形在0.0489，变形率约为0.688%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3F2C8-0128-4E90-B1DE-CF04F20DBC24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C9EBD-4C81-4582-B71A-C92038199D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0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C9EBD-4C81-4582-B71A-C92038199D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8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r>
              <a:rPr lang="zh-CN" altLang="en-US">
                <a:latin typeface="Arial" charset="0"/>
                <a:ea typeface="宋体" charset="-122"/>
              </a:rPr>
              <a:t>模板来自于 </a:t>
            </a:r>
            <a:r>
              <a:rPr lang="en-US" altLang="zh-CN">
                <a:latin typeface="Arial" charset="0"/>
                <a:ea typeface="宋体" charset="-122"/>
              </a:rPr>
              <a:t>http://meihua.docer.com/</a:t>
            </a:r>
          </a:p>
        </p:txBody>
      </p:sp>
      <p:sp>
        <p:nvSpPr>
          <p:cNvPr id="4100" name="备注占位符 4"/>
          <p:cNvSpPr>
            <a:spLocks noGrp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endParaRPr lang="zh-CN" altLang="en-US" sz="120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113AD88A-8D7F-4E6F-85A8-DBA01F3392D0}" type="slidenum">
              <a:rPr lang="zh-CN" altLang="en-US">
                <a:latin typeface="Calibri" pitchFamily="34" charset="0"/>
                <a:ea typeface="宋体" pitchFamily="2" charset="-122"/>
              </a:rPr>
              <a:pPr/>
              <a:t>30</a:t>
            </a:fld>
            <a:endParaRPr lang="zh-CN" altLang="en-US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A169-DAF7-4356-A030-7FA439C19323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671445" y="1941156"/>
            <a:ext cx="7757354" cy="1201560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0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288273" y="3282654"/>
            <a:ext cx="4581518" cy="384555"/>
          </a:xfrm>
          <a:prstGeom prst="roundRect">
            <a:avLst>
              <a:gd name="adj" fmla="val 50000"/>
            </a:avLst>
          </a:prstGeom>
          <a:solidFill>
            <a:srgbClr val="ADB6C7"/>
          </a:solidFill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204240" y="-12700"/>
            <a:ext cx="2606010" cy="1429002"/>
            <a:chOff x="3204240" y="276224"/>
            <a:chExt cx="2606010" cy="1429002"/>
          </a:xfrm>
        </p:grpSpPr>
        <p:sp>
          <p:nvSpPr>
            <p:cNvPr id="33" name="椭圆 32"/>
            <p:cNvSpPr/>
            <p:nvPr/>
          </p:nvSpPr>
          <p:spPr>
            <a:xfrm>
              <a:off x="3204240" y="1053778"/>
              <a:ext cx="651448" cy="651448"/>
            </a:xfrm>
            <a:prstGeom prst="ellipse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204240" y="276224"/>
              <a:ext cx="651448" cy="1103278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855761" y="1053778"/>
              <a:ext cx="651448" cy="651448"/>
            </a:xfrm>
            <a:prstGeom prst="ellipse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855761" y="276224"/>
              <a:ext cx="651448" cy="1103278"/>
            </a:xfrm>
            <a:prstGeom prst="rect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507281" y="1053778"/>
              <a:ext cx="651448" cy="651448"/>
            </a:xfrm>
            <a:prstGeom prst="ellipse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07281" y="276224"/>
              <a:ext cx="651448" cy="1103277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158802" y="1053778"/>
              <a:ext cx="651448" cy="651448"/>
            </a:xfrm>
            <a:prstGeom prst="ellipse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158802" y="276224"/>
              <a:ext cx="651448" cy="1103278"/>
            </a:xfrm>
            <a:prstGeom prst="rect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677025"/>
            <a:ext cx="9144000" cy="193675"/>
            <a:chOff x="0" y="6741384"/>
            <a:chExt cx="12180336" cy="144000"/>
          </a:xfrm>
        </p:grpSpPr>
        <p:sp>
          <p:nvSpPr>
            <p:cNvPr id="49" name="矩形 48"/>
            <p:cNvSpPr/>
            <p:nvPr userDrawn="1"/>
          </p:nvSpPr>
          <p:spPr>
            <a:xfrm>
              <a:off x="0" y="6741384"/>
              <a:ext cx="3060000" cy="144000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3048112" y="6741384"/>
              <a:ext cx="3036000" cy="144000"/>
            </a:xfrm>
            <a:prstGeom prst="rect">
              <a:avLst/>
            </a:prstGeom>
            <a:solidFill>
              <a:srgbClr val="087A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072224" y="6741384"/>
              <a:ext cx="3060000" cy="144000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120336" y="6741384"/>
              <a:ext cx="3060000" cy="144000"/>
            </a:xfrm>
            <a:prstGeom prst="rect">
              <a:avLst/>
            </a:prstGeom>
            <a:solidFill>
              <a:srgbClr val="2A323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168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AA31-F127-4FA3-9610-AD0E4CDBA9DF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07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B73F-B687-40F8-A79D-FFACF7CEA845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23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600" b="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DA384-DCA9-4A38-B2F3-44C2C60A3BC6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0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2108201"/>
            <a:ext cx="5995988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3400425"/>
            <a:ext cx="3067663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FD16-510E-4DA2-ADEE-39F1CE211762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33089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2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1244602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8CE5-554D-4599-9361-F9C08911A7C4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1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2200274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2200274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C2E1-161A-463E-9CF5-BDF08029D2AD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BE8C-478D-4319-8502-0DAB8798519C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3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5420-1DDF-4535-9010-3700D8EF5A1C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6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533402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30"/>
            <a:ext cx="462915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21336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9404-3113-4B3A-8DCC-6ECC499C6A7E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68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E915-E046-42F1-9CC4-04EDBB705E84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5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9144000" cy="6870700"/>
            <a:chOff x="0" y="0"/>
            <a:chExt cx="9144000" cy="68707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6677025"/>
              <a:ext cx="9144000" cy="193675"/>
              <a:chOff x="0" y="6741384"/>
              <a:chExt cx="12180336" cy="144000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41384"/>
                <a:ext cx="3060000" cy="144000"/>
              </a:xfrm>
              <a:prstGeom prst="rect">
                <a:avLst/>
              </a:prstGeom>
              <a:solidFill>
                <a:srgbClr val="ADB6C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3048112" y="6741384"/>
                <a:ext cx="3036000" cy="144000"/>
              </a:xfrm>
              <a:prstGeom prst="rect">
                <a:avLst/>
              </a:prstGeom>
              <a:solidFill>
                <a:srgbClr val="087A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6072224" y="6741384"/>
                <a:ext cx="3060000" cy="144000"/>
              </a:xfrm>
              <a:prstGeom prst="rect">
                <a:avLst/>
              </a:prstGeom>
              <a:solidFill>
                <a:srgbClr val="CBD1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9120336" y="6741384"/>
                <a:ext cx="3060000" cy="144000"/>
              </a:xfrm>
              <a:prstGeom prst="rect">
                <a:avLst/>
              </a:prstGeom>
              <a:solidFill>
                <a:srgbClr val="2A323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4516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3D35BDA-DA8F-4676-9A34-38430AFEF898}" type="datetime1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45160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浙江理工大学毕业设计答辩</a:t>
            </a: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4516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F69443-0695-46CC-AAD3-0503EC43C7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370936" y="1121434"/>
            <a:ext cx="8436634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370936" y="166056"/>
            <a:ext cx="8436635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2400" b="1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8.tmp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tags" Target="../tags/tag66.xml"/><Relationship Id="rId7" Type="http://schemas.openxmlformats.org/officeDocument/2006/relationships/image" Target="../media/image11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0.png"/><Relationship Id="rId5" Type="http://schemas.openxmlformats.org/officeDocument/2006/relationships/image" Target="../media/image9.tmp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26" Type="http://schemas.openxmlformats.org/officeDocument/2006/relationships/image" Target="../media/image13.png"/><Relationship Id="rId3" Type="http://schemas.openxmlformats.org/officeDocument/2006/relationships/tags" Target="../tags/tag74.xml"/><Relationship Id="rId21" Type="http://schemas.openxmlformats.org/officeDocument/2006/relationships/tags" Target="../tags/tag9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tags" Target="../tags/tag82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slideLayout" Target="../slideLayouts/slideLayout6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tags" Target="../tags/tag94.xml"/><Relationship Id="rId28" Type="http://schemas.openxmlformats.org/officeDocument/2006/relationships/image" Target="../media/image14.png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tags" Target="../tags/tag93.xml"/><Relationship Id="rId27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image" Target="../media/image13.tmp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19" Type="http://schemas.openxmlformats.org/officeDocument/2006/relationships/slide" Target="slide11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" Target="slide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21" Type="http://schemas.openxmlformats.org/officeDocument/2006/relationships/slide" Target="slide13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" Target="slide6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" Target="slide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image" Target="../media/image15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image" Target="../media/image1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slide" Target="slide26.xml"/><Relationship Id="rId4" Type="http://schemas.openxmlformats.org/officeDocument/2006/relationships/image" Target="../media/image21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5" Type="http://schemas.openxmlformats.org/officeDocument/2006/relationships/slide" Target="slide25.xml"/><Relationship Id="rId4" Type="http://schemas.openxmlformats.org/officeDocument/2006/relationships/image" Target="../media/image24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slide" Target="slide2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5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5.xml"/><Relationship Id="rId7" Type="http://schemas.openxmlformats.org/officeDocument/2006/relationships/image" Target="../media/image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.tmp"/><Relationship Id="rId4" Type="http://schemas.openxmlformats.org/officeDocument/2006/relationships/tags" Target="../tags/tag26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image" Target="../media/image4.tmp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image" Target="../media/image7.tmp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image" Target="../media/image6.tmp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71445" y="2587480"/>
            <a:ext cx="7757354" cy="12015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000000"/>
                </a:solidFill>
                <a:ea typeface="微软雅黑"/>
              </a:rPr>
              <a:t>军用车载光电侦察系统升降平台</a:t>
            </a:r>
            <a:r>
              <a:rPr lang="en-US" altLang="zh-CN" sz="4000" b="1" dirty="0" smtClean="0">
                <a:solidFill>
                  <a:srgbClr val="000000"/>
                </a:solidFill>
                <a:ea typeface="微软雅黑"/>
              </a:rPr>
              <a:t/>
            </a:r>
            <a:br>
              <a:rPr lang="en-US" altLang="zh-CN" sz="4000" b="1" dirty="0" smtClean="0">
                <a:solidFill>
                  <a:srgbClr val="000000"/>
                </a:solidFill>
                <a:ea typeface="微软雅黑"/>
              </a:rPr>
            </a:br>
            <a:r>
              <a:rPr lang="zh-CN" altLang="en-US" sz="4000" b="1" dirty="0" smtClean="0">
                <a:solidFill>
                  <a:srgbClr val="000000"/>
                </a:solidFill>
                <a:ea typeface="微软雅黑"/>
              </a:rPr>
              <a:t>设计与分析</a:t>
            </a:r>
            <a:endParaRPr lang="zh-CN" altLang="en-US" sz="4000" b="1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2288273" y="1484784"/>
            <a:ext cx="4581518" cy="384555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00"/>
                </a:solidFill>
              </a:rPr>
              <a:t>浙江理工大学本科毕业设计答辩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4149080"/>
            <a:ext cx="2262158" cy="960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汇  报  人：顾子莺</a:t>
            </a: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指导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老师：胡明</a:t>
            </a: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ea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8" y="6252451"/>
            <a:ext cx="1774845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2016</a:t>
            </a:r>
            <a:r>
              <a:rPr lang="zh-CN" alt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年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5</a:t>
            </a:r>
            <a:r>
              <a:rPr lang="zh-CN" alt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月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20</a:t>
            </a:r>
            <a:r>
              <a:rPr lang="zh-CN" alt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日</a:t>
            </a:r>
          </a:p>
        </p:txBody>
      </p:sp>
      <p:sp>
        <p:nvSpPr>
          <p:cNvPr id="2" name="矩形 1"/>
          <p:cNvSpPr/>
          <p:nvPr/>
        </p:nvSpPr>
        <p:spPr>
          <a:xfrm>
            <a:off x="6156176" y="5085184"/>
            <a:ext cx="2050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 周盛民（企业）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Text_1"/>
          <p:cNvSpPr/>
          <p:nvPr>
            <p:custDataLst>
              <p:tags r:id="rId2"/>
            </p:custDataLst>
          </p:nvPr>
        </p:nvSpPr>
        <p:spPr>
          <a:xfrm>
            <a:off x="539552" y="1628800"/>
            <a:ext cx="2990429" cy="4680520"/>
          </a:xfrm>
          <a:prstGeom prst="rect">
            <a:avLst/>
          </a:prstGeom>
        </p:spPr>
        <p:txBody>
          <a:bodyPr wrap="square" anchor="t" anchorCtr="0"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1.</a:t>
            </a:r>
            <a:r>
              <a:rPr lang="zh-CN" altLang="en-US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执行系统：丝杠螺母副</a:t>
            </a:r>
            <a:endParaRPr lang="en-US" altLang="zh-CN" sz="2400" b="1" kern="100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2.</a:t>
            </a:r>
            <a:r>
              <a:rPr lang="zh-CN" altLang="en-US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包装系统：圆形截面套筒</a:t>
            </a:r>
            <a:endParaRPr lang="en-US" altLang="zh-CN" sz="2400" b="1" kern="100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3.</a:t>
            </a:r>
            <a:r>
              <a:rPr lang="zh-CN" altLang="en-US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动力系统：电机驱动</a:t>
            </a:r>
            <a:endParaRPr lang="en-US" altLang="zh-CN" sz="2400" b="1" kern="100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4.</a:t>
            </a:r>
            <a:r>
              <a:rPr lang="zh-CN" altLang="en-US" sz="2400" b="1" kern="100" dirty="0" smtClean="0">
                <a:solidFill>
                  <a:srgbClr val="000000"/>
                </a:solidFill>
                <a:latin typeface="宋体"/>
                <a:ea typeface="宋体"/>
              </a:rPr>
              <a:t>传动系统：蜗轮蜗杆减速器</a:t>
            </a:r>
            <a:endParaRPr lang="en-US" altLang="zh-CN" sz="2400" b="1" kern="10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2" name="MH_SubTitle_1"/>
          <p:cNvSpPr/>
          <p:nvPr>
            <p:custDataLst>
              <p:tags r:id="rId3"/>
            </p:custDataLst>
          </p:nvPr>
        </p:nvSpPr>
        <p:spPr>
          <a:xfrm>
            <a:off x="1" y="764704"/>
            <a:ext cx="3529980" cy="576064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0" rIns="180000" bIns="36000" anchor="ctr" anchorCtr="0">
            <a:norm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kern="100" dirty="0" smtClean="0">
                <a:solidFill>
                  <a:srgbClr val="FFFFFF"/>
                </a:solidFill>
              </a:rPr>
              <a:t>基本方案</a:t>
            </a:r>
            <a:endParaRPr lang="zh-CN" altLang="zh-CN" sz="2400" b="1" kern="100" dirty="0">
              <a:solidFill>
                <a:srgbClr val="FFFFFF"/>
              </a:solidFill>
            </a:endParaRPr>
          </a:p>
        </p:txBody>
      </p:sp>
      <p:sp>
        <p:nvSpPr>
          <p:cNvPr id="13" name="MH_Other_1"/>
          <p:cNvSpPr/>
          <p:nvPr>
            <p:custDataLst>
              <p:tags r:id="rId4"/>
            </p:custDataLst>
          </p:nvPr>
        </p:nvSpPr>
        <p:spPr>
          <a:xfrm>
            <a:off x="1" y="1359818"/>
            <a:ext cx="3529980" cy="54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2800" b="1" kern="10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10308" y="764704"/>
            <a:ext cx="4278116" cy="5472608"/>
            <a:chOff x="-85022" y="0"/>
            <a:chExt cx="3741917" cy="416623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50" y="0"/>
              <a:ext cx="2085975" cy="3810000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-85022" y="161925"/>
              <a:ext cx="3741917" cy="4004309"/>
              <a:chOff x="-85022" y="108108"/>
              <a:chExt cx="3741917" cy="400491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-85022" y="108108"/>
                <a:ext cx="3741917" cy="4004912"/>
                <a:chOff x="-987875" y="283952"/>
                <a:chExt cx="3857011" cy="2059675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896452" y="283952"/>
                  <a:ext cx="1828968" cy="1380710"/>
                  <a:chOff x="640420" y="283952"/>
                  <a:chExt cx="1828968" cy="1380710"/>
                </a:xfrm>
              </p:grpSpPr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1313536" y="356616"/>
                    <a:ext cx="25059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35"/>
                  <p:cNvSpPr txBox="1"/>
                  <p:nvPr/>
                </p:nvSpPr>
                <p:spPr>
                  <a:xfrm>
                    <a:off x="1563624" y="283952"/>
                    <a:ext cx="695452" cy="31750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/>
                      </a:rPr>
                      <a:t>套筒</a:t>
                    </a:r>
                  </a:p>
                </p:txBody>
              </p: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640420" y="1554480"/>
                    <a:ext cx="63696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文本框 237"/>
                  <p:cNvSpPr txBox="1"/>
                  <p:nvPr/>
                </p:nvSpPr>
                <p:spPr>
                  <a:xfrm>
                    <a:off x="1276820" y="1477125"/>
                    <a:ext cx="695452" cy="18753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/>
                      </a:rPr>
                      <a:t>丝杠</a:t>
                    </a:r>
                  </a:p>
                </p:txBody>
              </p:sp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335024" y="1078992"/>
                    <a:ext cx="4394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39"/>
                  <p:cNvSpPr txBox="1"/>
                  <p:nvPr/>
                </p:nvSpPr>
                <p:spPr>
                  <a:xfrm>
                    <a:off x="1773936" y="1001817"/>
                    <a:ext cx="695452" cy="31750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/>
                      </a:rPr>
                      <a:t>螺母</a:t>
                    </a:r>
                  </a:p>
                </p:txBody>
              </p:sp>
            </p:grpSp>
            <p:sp>
              <p:nvSpPr>
                <p:cNvPr id="19" name="文本框 1"/>
                <p:cNvSpPr txBox="1"/>
                <p:nvPr/>
              </p:nvSpPr>
              <p:spPr>
                <a:xfrm>
                  <a:off x="-987875" y="2203809"/>
                  <a:ext cx="3857011" cy="1398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zh-CN" sz="1600" b="1" kern="100" dirty="0" smtClean="0">
                      <a:solidFill>
                        <a:srgbClr val="000000"/>
                      </a:solidFill>
                      <a:effectLst/>
                      <a:latin typeface="宋体"/>
                      <a:ea typeface="宋体"/>
                      <a:cs typeface="Times New Roman"/>
                    </a:rPr>
                    <a:t>车载</a:t>
                  </a:r>
                  <a:r>
                    <a:rPr lang="zh-CN" sz="1600" b="1" kern="100" dirty="0">
                      <a:solidFill>
                        <a:srgbClr val="000000"/>
                      </a:solidFill>
                      <a:effectLst/>
                      <a:latin typeface="宋体"/>
                      <a:ea typeface="宋体"/>
                      <a:cs typeface="Times New Roman"/>
                    </a:rPr>
                    <a:t>光电侦察系统升降平台</a:t>
                  </a:r>
                  <a:r>
                    <a:rPr lang="zh-CN" sz="1600" b="1" kern="100" dirty="0" smtClean="0">
                      <a:solidFill>
                        <a:srgbClr val="000000"/>
                      </a:solidFill>
                      <a:effectLst/>
                      <a:latin typeface="宋体"/>
                      <a:ea typeface="宋体"/>
                      <a:cs typeface="Times New Roman"/>
                    </a:rPr>
                    <a:t>部分</a:t>
                  </a:r>
                  <a:r>
                    <a:rPr lang="zh-CN" altLang="en-US" sz="1600" b="1" kern="100" dirty="0" smtClean="0">
                      <a:solidFill>
                        <a:srgbClr val="000000"/>
                      </a:solidFill>
                      <a:effectLst/>
                      <a:latin typeface="宋体"/>
                      <a:ea typeface="宋体"/>
                      <a:cs typeface="Times New Roman"/>
                    </a:rPr>
                    <a:t>机构</a:t>
                  </a:r>
                  <a:r>
                    <a:rPr lang="zh-CN" sz="1600" b="1" kern="100" dirty="0" smtClean="0">
                      <a:solidFill>
                        <a:srgbClr val="000000"/>
                      </a:solidFill>
                      <a:effectLst/>
                      <a:latin typeface="宋体"/>
                      <a:ea typeface="宋体"/>
                      <a:cs typeface="Times New Roman"/>
                    </a:rPr>
                    <a:t>简图</a:t>
                  </a:r>
                  <a:endParaRPr lang="zh-CN" sz="1600" b="1" kern="100" dirty="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endParaRPr>
                </a:p>
              </p:txBody>
            </p:sp>
          </p:grpSp>
          <p:sp>
            <p:nvSpPr>
              <p:cNvPr id="16" name="文本框 246"/>
              <p:cNvSpPr txBox="1"/>
              <p:nvPr/>
            </p:nvSpPr>
            <p:spPr>
              <a:xfrm>
                <a:off x="1994151" y="1502735"/>
                <a:ext cx="576205" cy="4019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</a:rPr>
                  <a:t>ω</a:t>
                </a:r>
                <a:endParaRPr lang="zh-CN" sz="1600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</a:endParaRPr>
              </a:p>
            </p:txBody>
          </p:sp>
          <p:sp>
            <p:nvSpPr>
              <p:cNvPr id="17" name="文本框 247"/>
              <p:cNvSpPr txBox="1"/>
              <p:nvPr/>
            </p:nvSpPr>
            <p:spPr>
              <a:xfrm>
                <a:off x="2020186" y="2913321"/>
                <a:ext cx="538885" cy="42530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600" b="1" i="1" kern="10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v</a:t>
                </a:r>
                <a:endParaRPr lang="zh-CN" sz="1600" b="1" kern="10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</p:grp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9C194433-AE54-4A29-996F-02161D84F16B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10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ext_1"/>
          <p:cNvSpPr/>
          <p:nvPr>
            <p:custDataLst>
              <p:tags r:id="rId1"/>
            </p:custDataLst>
          </p:nvPr>
        </p:nvSpPr>
        <p:spPr>
          <a:xfrm>
            <a:off x="539552" y="1844824"/>
            <a:ext cx="2990429" cy="468052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1-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顶端平台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2-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箱体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3-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电机 </a:t>
            </a:r>
            <a:r>
              <a:rPr lang="en-US" altLang="zh-CN" b="1" kern="100" dirty="0" smtClean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4-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一级套筒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5-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二级套筒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6-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三级套筒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7-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四级套筒 </a:t>
            </a:r>
            <a:r>
              <a:rPr lang="en-US" altLang="zh-CN" b="1" kern="100" dirty="0" smtClean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8-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主轴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9-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一级螺母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10-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二级螺母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11-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三级螺母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12-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一级丝杆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13-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二级丝杆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14-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三级丝</a:t>
            </a:r>
            <a:r>
              <a:rPr lang="zh-CN" altLang="zh-CN" b="1" kern="100" dirty="0" smtClean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杆</a:t>
            </a:r>
            <a:r>
              <a:rPr lang="en-US" altLang="zh-CN" b="1" kern="100" dirty="0" smtClean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15-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一级管塞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16-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二级管塞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17-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三级管塞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18-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双列滚子轴承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19-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法兰轴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 20-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支撑底</a:t>
            </a:r>
            <a:r>
              <a:rPr lang="en-US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 21-</a:t>
            </a:r>
            <a:r>
              <a:rPr lang="zh-CN" altLang="zh-CN" b="1" kern="100" dirty="0">
                <a:solidFill>
                  <a:srgbClr val="000000"/>
                </a:solidFill>
                <a:latin typeface="宋体"/>
                <a:ea typeface="宋体"/>
                <a:cs typeface="Times New Roman"/>
              </a:rPr>
              <a:t>涡轮蜗杆减速机</a:t>
            </a:r>
            <a:endParaRPr lang="en-US" altLang="zh-CN" b="1" kern="10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3" name="MH_SubTitle_1"/>
          <p:cNvSpPr/>
          <p:nvPr>
            <p:custDataLst>
              <p:tags r:id="rId2"/>
            </p:custDataLst>
          </p:nvPr>
        </p:nvSpPr>
        <p:spPr>
          <a:xfrm>
            <a:off x="1" y="764704"/>
            <a:ext cx="3529980" cy="576064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0" rIns="180000" bIns="36000" anchor="ctr" anchorCtr="0">
            <a:norm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kern="100" dirty="0" smtClean="0">
                <a:solidFill>
                  <a:srgbClr val="FFFFFF"/>
                </a:solidFill>
              </a:rPr>
              <a:t>三维建模</a:t>
            </a:r>
            <a:endParaRPr lang="zh-CN" altLang="zh-CN" sz="2400" b="1" kern="100" dirty="0">
              <a:solidFill>
                <a:srgbClr val="FFFFFF"/>
              </a:solidFill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>
          <a:xfrm>
            <a:off x="1" y="1359818"/>
            <a:ext cx="3529980" cy="54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2800" b="1" kern="100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30444" y="766279"/>
            <a:ext cx="4990027" cy="5759065"/>
            <a:chOff x="0" y="1905"/>
            <a:chExt cx="5041900" cy="6964882"/>
          </a:xfrm>
        </p:grpSpPr>
        <p:grpSp>
          <p:nvGrpSpPr>
            <p:cNvPr id="20" name="组合 19"/>
            <p:cNvGrpSpPr/>
            <p:nvPr/>
          </p:nvGrpSpPr>
          <p:grpSpPr>
            <a:xfrm>
              <a:off x="0" y="1905"/>
              <a:ext cx="5041900" cy="6964882"/>
              <a:chOff x="0" y="1782"/>
              <a:chExt cx="5440228" cy="651352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0" y="1782"/>
                <a:ext cx="5440228" cy="6153129"/>
                <a:chOff x="0" y="1782"/>
                <a:chExt cx="5440228" cy="6153129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0" y="1782"/>
                  <a:ext cx="5440228" cy="6153129"/>
                  <a:chOff x="0" y="1782"/>
                  <a:chExt cx="5440228" cy="6153129"/>
                </a:xfrm>
              </p:grpSpPr>
              <p:pic>
                <p:nvPicPr>
                  <p:cNvPr id="30" name="图片 29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6104"/>
                    <a:ext cx="2658676" cy="6108807"/>
                  </a:xfrm>
                  <a:prstGeom prst="rect">
                    <a:avLst/>
                  </a:prstGeom>
                </p:spPr>
              </p:pic>
              <p:sp>
                <p:nvSpPr>
                  <p:cNvPr id="31" name="文本框 28"/>
                  <p:cNvSpPr txBox="1"/>
                  <p:nvPr/>
                </p:nvSpPr>
                <p:spPr>
                  <a:xfrm>
                    <a:off x="437990" y="768403"/>
                    <a:ext cx="307340" cy="35306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sz="16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rPr>
                      <a:t>1</a:t>
                    </a:r>
                    <a:endParaRPr lang="zh-CN" sz="1600" b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2" name="直接连接符 31"/>
                  <p:cNvCxnSpPr/>
                  <p:nvPr/>
                </p:nvCxnSpPr>
                <p:spPr>
                  <a:xfrm flipH="1">
                    <a:off x="676195" y="676195"/>
                    <a:ext cx="233680" cy="18415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48409" y="1782"/>
                    <a:ext cx="2791819" cy="6014208"/>
                    <a:chOff x="-133212" y="1782"/>
                    <a:chExt cx="2791819" cy="6014208"/>
                  </a:xfrm>
                </p:grpSpPr>
                <p:grpSp>
                  <p:nvGrpSpPr>
                    <p:cNvPr id="38" name="组合 37"/>
                    <p:cNvGrpSpPr/>
                    <p:nvPr/>
                  </p:nvGrpSpPr>
                  <p:grpSpPr>
                    <a:xfrm>
                      <a:off x="0" y="1782"/>
                      <a:ext cx="2658607" cy="6014208"/>
                      <a:chOff x="199831" y="1927"/>
                      <a:chExt cx="3142723" cy="6506450"/>
                    </a:xfrm>
                  </p:grpSpPr>
                  <p:pic>
                    <p:nvPicPr>
                      <p:cNvPr id="69" name="图片 68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77" r="6493"/>
                      <a:stretch/>
                    </p:blipFill>
                    <p:spPr bwMode="auto">
                      <a:xfrm>
                        <a:off x="245889" y="1927"/>
                        <a:ext cx="3096665" cy="3258031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pic>
                    <p:nvPicPr>
                      <p:cNvPr id="70" name="图片 69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374"/>
                      <a:stretch/>
                    </p:blipFill>
                    <p:spPr>
                      <a:xfrm>
                        <a:off x="199831" y="3327187"/>
                        <a:ext cx="2935254" cy="318119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9" name="文本框 31"/>
                    <p:cNvSpPr txBox="1"/>
                    <p:nvPr/>
                  </p:nvSpPr>
                  <p:spPr>
                    <a:xfrm>
                      <a:off x="491778" y="360066"/>
                      <a:ext cx="30734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706931" y="568618"/>
                      <a:ext cx="23368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文本框 47"/>
                    <p:cNvSpPr txBox="1"/>
                    <p:nvPr/>
                  </p:nvSpPr>
                  <p:spPr>
                    <a:xfrm>
                      <a:off x="384201" y="848713"/>
                      <a:ext cx="30734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H="1">
                      <a:off x="622406" y="1037344"/>
                      <a:ext cx="23368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文本框 49"/>
                    <p:cNvSpPr txBox="1"/>
                    <p:nvPr/>
                  </p:nvSpPr>
                  <p:spPr>
                    <a:xfrm>
                      <a:off x="315045" y="1303061"/>
                      <a:ext cx="30734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 flipH="1">
                      <a:off x="553250" y="1498386"/>
                      <a:ext cx="23368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文本框 51"/>
                    <p:cNvSpPr txBox="1"/>
                    <p:nvPr/>
                  </p:nvSpPr>
                  <p:spPr>
                    <a:xfrm>
                      <a:off x="253573" y="1710267"/>
                      <a:ext cx="30734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 flipH="1">
                      <a:off x="491778" y="1890272"/>
                      <a:ext cx="21463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 flipH="1">
                      <a:off x="1536806" y="1121869"/>
                      <a:ext cx="7835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" name="文本框 59"/>
                    <p:cNvSpPr txBox="1"/>
                    <p:nvPr/>
                  </p:nvSpPr>
                  <p:spPr>
                    <a:xfrm>
                      <a:off x="2236053" y="930155"/>
                      <a:ext cx="422371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9" name="直接连接符 48"/>
                    <p:cNvCxnSpPr/>
                    <p:nvPr/>
                  </p:nvCxnSpPr>
                  <p:spPr>
                    <a:xfrm flipH="1">
                      <a:off x="1621331" y="1690487"/>
                      <a:ext cx="69913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文本框 61"/>
                    <p:cNvSpPr txBox="1"/>
                    <p:nvPr/>
                  </p:nvSpPr>
                  <p:spPr>
                    <a:xfrm>
                      <a:off x="2236053" y="1500244"/>
                      <a:ext cx="422554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11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1" name="文本框 62"/>
                    <p:cNvSpPr txBox="1"/>
                    <p:nvPr/>
                  </p:nvSpPr>
                  <p:spPr>
                    <a:xfrm>
                      <a:off x="307361" y="2477539"/>
                      <a:ext cx="30734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 flipH="1">
                      <a:off x="545566" y="2666360"/>
                      <a:ext cx="4914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文本框 64"/>
                    <p:cNvSpPr txBox="1"/>
                    <p:nvPr/>
                  </p:nvSpPr>
                  <p:spPr>
                    <a:xfrm>
                      <a:off x="-5077" y="3100508"/>
                      <a:ext cx="737521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12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 flipH="1">
                      <a:off x="553250" y="3288766"/>
                      <a:ext cx="76835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文本框 66"/>
                    <p:cNvSpPr txBox="1"/>
                    <p:nvPr/>
                  </p:nvSpPr>
                  <p:spPr>
                    <a:xfrm>
                      <a:off x="-26894" y="3388506"/>
                      <a:ext cx="668365" cy="29198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13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6" name="直接连接符 55"/>
                    <p:cNvCxnSpPr/>
                    <p:nvPr/>
                  </p:nvCxnSpPr>
                  <p:spPr>
                    <a:xfrm flipH="1">
                      <a:off x="484094" y="3580760"/>
                      <a:ext cx="76835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文本框 69"/>
                    <p:cNvSpPr txBox="1"/>
                    <p:nvPr/>
                  </p:nvSpPr>
                  <p:spPr>
                    <a:xfrm>
                      <a:off x="-133212" y="3668608"/>
                      <a:ext cx="652682" cy="499628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14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 flipH="1">
                      <a:off x="384201" y="3811281"/>
                      <a:ext cx="76835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 flipH="1">
                      <a:off x="1344705" y="3672968"/>
                      <a:ext cx="69913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文本框 74"/>
                    <p:cNvSpPr txBox="1"/>
                    <p:nvPr/>
                  </p:nvSpPr>
                  <p:spPr>
                    <a:xfrm>
                      <a:off x="1951943" y="3481225"/>
                      <a:ext cx="437034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15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1367757" y="3911173"/>
                      <a:ext cx="69913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文本框 77"/>
                    <p:cNvSpPr txBox="1"/>
                    <p:nvPr/>
                  </p:nvSpPr>
                  <p:spPr>
                    <a:xfrm>
                      <a:off x="1982303" y="3699158"/>
                      <a:ext cx="421476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16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H="1">
                      <a:off x="1398494" y="4172430"/>
                      <a:ext cx="69913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" name="文本框 79"/>
                    <p:cNvSpPr txBox="1"/>
                    <p:nvPr/>
                  </p:nvSpPr>
                  <p:spPr>
                    <a:xfrm>
                      <a:off x="2020721" y="3990623"/>
                      <a:ext cx="462180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17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 flipH="1">
                      <a:off x="1751959" y="4433687"/>
                      <a:ext cx="36068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文本框 81"/>
                    <p:cNvSpPr txBox="1"/>
                    <p:nvPr/>
                  </p:nvSpPr>
                  <p:spPr>
                    <a:xfrm>
                      <a:off x="2028405" y="4269247"/>
                      <a:ext cx="454301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18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7" name="直接连接符 66"/>
                    <p:cNvCxnSpPr/>
                    <p:nvPr/>
                  </p:nvCxnSpPr>
                  <p:spPr>
                    <a:xfrm flipH="1">
                      <a:off x="1367757" y="4610420"/>
                      <a:ext cx="7366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文本框 83"/>
                    <p:cNvSpPr txBox="1"/>
                    <p:nvPr/>
                  </p:nvSpPr>
                  <p:spPr>
                    <a:xfrm>
                      <a:off x="2020720" y="4432130"/>
                      <a:ext cx="460331" cy="29146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19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34" name="文本框 84"/>
                  <p:cNvSpPr txBox="1"/>
                  <p:nvPr/>
                </p:nvSpPr>
                <p:spPr>
                  <a:xfrm>
                    <a:off x="384202" y="4805036"/>
                    <a:ext cx="307340" cy="35306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sz="16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rPr>
                      <a:t>2</a:t>
                    </a:r>
                    <a:endParaRPr lang="zh-CN" sz="1600" b="1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5" name="直接连接符 34"/>
                  <p:cNvCxnSpPr/>
                  <p:nvPr/>
                </p:nvCxnSpPr>
                <p:spPr>
                  <a:xfrm flipH="1" flipV="1">
                    <a:off x="607039" y="5017674"/>
                    <a:ext cx="461042" cy="26111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文本框 86"/>
                  <p:cNvSpPr txBox="1"/>
                  <p:nvPr/>
                </p:nvSpPr>
                <p:spPr>
                  <a:xfrm>
                    <a:off x="299678" y="5022065"/>
                    <a:ext cx="307340" cy="35306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US" sz="16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rPr>
                      <a:t>3</a:t>
                    </a:r>
                    <a:endParaRPr lang="zh-CN" sz="1600" b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7" name="直接连接符 36"/>
                  <p:cNvCxnSpPr/>
                  <p:nvPr/>
                </p:nvCxnSpPr>
                <p:spPr>
                  <a:xfrm flipH="1" flipV="1">
                    <a:off x="530199" y="5225143"/>
                    <a:ext cx="461010" cy="26098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直接连接符 27"/>
                <p:cNvCxnSpPr/>
                <p:nvPr/>
              </p:nvCxnSpPr>
              <p:spPr>
                <a:xfrm flipH="1">
                  <a:off x="4318427" y="737667"/>
                  <a:ext cx="7835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55"/>
                <p:cNvSpPr txBox="1"/>
                <p:nvPr/>
              </p:nvSpPr>
              <p:spPr>
                <a:xfrm>
                  <a:off x="5054385" y="522948"/>
                  <a:ext cx="307340" cy="29146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US" sz="1600" b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</a:rPr>
                    <a:t>9</a:t>
                  </a:r>
                  <a:endParaRPr lang="zh-CN" sz="1600" b="1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文本框 166"/>
              <p:cNvSpPr txBox="1"/>
              <p:nvPr/>
            </p:nvSpPr>
            <p:spPr>
              <a:xfrm>
                <a:off x="0" y="6178045"/>
                <a:ext cx="5440045" cy="3372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b="1" kern="100" dirty="0" err="1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Solidworks</a:t>
                </a:r>
                <a:r>
                  <a:rPr lang="zh-CN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中三维设计模型图</a:t>
                </a: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 flipH="1">
              <a:off x="4012018" y="5202866"/>
              <a:ext cx="392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481"/>
            <p:cNvSpPr txBox="1"/>
            <p:nvPr/>
          </p:nvSpPr>
          <p:spPr>
            <a:xfrm>
              <a:off x="4314336" y="5001025"/>
              <a:ext cx="427200" cy="3111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20</a:t>
              </a:r>
              <a:endParaRPr 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912781" y="5918791"/>
              <a:ext cx="682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484"/>
            <p:cNvSpPr txBox="1"/>
            <p:nvPr/>
          </p:nvSpPr>
          <p:spPr>
            <a:xfrm>
              <a:off x="4522381" y="5777023"/>
              <a:ext cx="446763" cy="3111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b="1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21</a:t>
              </a:r>
              <a:endParaRPr 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1CE1B7D7-79B2-4CCF-80A4-5FCC8701E057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11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1" name="KSO_Shape">
            <a:hlinkClick r:id="rId8" action="ppaction://hlinksldjump"/>
          </p:cNvPr>
          <p:cNvSpPr/>
          <p:nvPr/>
        </p:nvSpPr>
        <p:spPr>
          <a:xfrm>
            <a:off x="8659485" y="6206696"/>
            <a:ext cx="330114" cy="281093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2797"/>
          <a:stretch/>
        </p:blipFill>
        <p:spPr>
          <a:xfrm>
            <a:off x="1655676" y="548680"/>
            <a:ext cx="5832648" cy="5490610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D218CA92-960F-4350-B753-E5178F6C9283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12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itle"/>
          <p:cNvSpPr txBox="1"/>
          <p:nvPr>
            <p:custDataLst>
              <p:tags r:id="rId2"/>
            </p:custDataLst>
          </p:nvPr>
        </p:nvSpPr>
        <p:spPr>
          <a:xfrm>
            <a:off x="4202056" y="2980701"/>
            <a:ext cx="4474400" cy="444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3600" b="1" dirty="0" smtClean="0">
                <a:latin typeface="微软雅黑"/>
                <a:ea typeface="微软雅黑"/>
              </a:rPr>
              <a:t>车载光电侦察系统</a:t>
            </a:r>
            <a:endParaRPr lang="en-US" altLang="zh-CN" sz="3600" b="1" dirty="0" smtClean="0">
              <a:latin typeface="微软雅黑"/>
              <a:ea typeface="微软雅黑"/>
            </a:endParaRPr>
          </a:p>
          <a:p>
            <a:pPr>
              <a:lnSpc>
                <a:spcPct val="170000"/>
              </a:lnSpc>
            </a:pPr>
            <a:r>
              <a:rPr lang="zh-CN" altLang="en-US" sz="3600" b="1" dirty="0" smtClean="0">
                <a:latin typeface="微软雅黑"/>
                <a:ea typeface="微软雅黑"/>
              </a:rPr>
              <a:t>升降平台</a:t>
            </a:r>
            <a:r>
              <a:rPr lang="zh-CN" altLang="en-US" sz="3600" b="1" dirty="0">
                <a:latin typeface="微软雅黑"/>
                <a:ea typeface="微软雅黑"/>
              </a:rPr>
              <a:t>结构</a:t>
            </a:r>
            <a:r>
              <a:rPr lang="zh-CN" altLang="en-US" sz="3600" b="1" dirty="0" smtClean="0">
                <a:latin typeface="微软雅黑"/>
                <a:ea typeface="微软雅黑"/>
              </a:rPr>
              <a:t>设计</a:t>
            </a:r>
            <a:endParaRPr lang="zh-CN" altLang="en-US" sz="3600" b="1" dirty="0">
              <a:latin typeface="微软雅黑"/>
              <a:ea typeface="微软雅黑"/>
            </a:endParaRP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>
            <a:off x="3815736" y="305489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 dirty="0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MH_Others_2"/>
          <p:cNvSpPr txBox="1"/>
          <p:nvPr>
            <p:custDataLst>
              <p:tags r:id="rId4"/>
            </p:custDataLst>
          </p:nvPr>
        </p:nvSpPr>
        <p:spPr>
          <a:xfrm>
            <a:off x="1776858" y="3007148"/>
            <a:ext cx="143001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altLang="zh-CN" sz="2400" b="1" dirty="0" smtClean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Chapter</a:t>
            </a:r>
            <a:endParaRPr lang="zh-CN" altLang="en-US" sz="24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MH_Number"/>
          <p:cNvSpPr/>
          <p:nvPr>
            <p:custDataLst>
              <p:tags r:id="rId5"/>
            </p:custDataLst>
          </p:nvPr>
        </p:nvSpPr>
        <p:spPr>
          <a:xfrm>
            <a:off x="3211546" y="2743200"/>
            <a:ext cx="707311" cy="1022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4000" b="1" smtClean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4000" b="1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FF24E958-768D-44FB-BA6F-B65721F230D6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13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1219200" y="1816100"/>
            <a:ext cx="800100" cy="80010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01</a:t>
            </a:r>
            <a:endParaRPr lang="zh-CN" altLang="en-US" sz="20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1104900" y="2047875"/>
            <a:ext cx="336550" cy="336550"/>
          </a:xfrm>
          <a:prstGeom prst="ellipse">
            <a:avLst/>
          </a:prstGeom>
          <a:solidFill>
            <a:schemeClr val="accent1"/>
          </a:solidFill>
          <a:ln w="3175"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1135063" y="1871663"/>
            <a:ext cx="193675" cy="195262"/>
          </a:xfrm>
          <a:prstGeom prst="ellipse">
            <a:avLst/>
          </a:prstGeom>
          <a:solidFill>
            <a:schemeClr val="accent1"/>
          </a:solidFill>
          <a:ln w="3175"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3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19300" y="1620837"/>
            <a:ext cx="26098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自锁性校核</a:t>
            </a:r>
          </a:p>
        </p:txBody>
      </p:sp>
      <p:sp>
        <p:nvSpPr>
          <p:cNvPr id="2054" name="MH_Text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19300" y="2116138"/>
            <a:ext cx="2609850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移动副自锁的</a:t>
            </a: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条件</a:t>
            </a:r>
            <a:r>
              <a:rPr lang="zh-CN" altLang="en-US" b="1" dirty="0" smtClean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solidFill>
                <a:srgbClr val="000000"/>
              </a:solidFill>
              <a:latin typeface="宋体"/>
              <a:ea typeface="宋体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作用</a:t>
            </a: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于滑块上的驱动力作用在摩擦角之内</a:t>
            </a:r>
            <a:r>
              <a:rPr lang="zh-CN" altLang="en-US" b="1" dirty="0">
                <a:solidFill>
                  <a:srgbClr val="000000"/>
                </a:solidFill>
                <a:latin typeface="宋体"/>
                <a:ea typeface="宋体"/>
                <a:cs typeface="Times New Roman" panose="02020603050405020304" pitchFamily="18" charset="0"/>
              </a:rPr>
              <a:t>。</a:t>
            </a:r>
            <a:endParaRPr lang="zh-CN" altLang="zh-CN" b="1" dirty="0">
              <a:solidFill>
                <a:srgbClr val="000000"/>
              </a:solidFill>
              <a:latin typeface="宋体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7" name="MH_Other_4"/>
          <p:cNvSpPr/>
          <p:nvPr>
            <p:custDataLst>
              <p:tags r:id="rId7"/>
            </p:custDataLst>
          </p:nvPr>
        </p:nvSpPr>
        <p:spPr>
          <a:xfrm>
            <a:off x="1219200" y="3978275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03</a:t>
            </a:r>
            <a:endParaRPr lang="zh-CN" altLang="en-US" sz="20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" name="MH_Other_5"/>
          <p:cNvSpPr/>
          <p:nvPr>
            <p:custDataLst>
              <p:tags r:id="rId8"/>
            </p:custDataLst>
          </p:nvPr>
        </p:nvSpPr>
        <p:spPr>
          <a:xfrm>
            <a:off x="1104900" y="4210050"/>
            <a:ext cx="336550" cy="3365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MH_Other_6"/>
          <p:cNvSpPr/>
          <p:nvPr>
            <p:custDataLst>
              <p:tags r:id="rId9"/>
            </p:custDataLst>
          </p:nvPr>
        </p:nvSpPr>
        <p:spPr>
          <a:xfrm>
            <a:off x="1135063" y="4033838"/>
            <a:ext cx="193675" cy="19526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MH_SubTitle_3"/>
          <p:cNvSpPr txBox="1"/>
          <p:nvPr>
            <p:custDataLst>
              <p:tags r:id="rId10"/>
            </p:custDataLst>
          </p:nvPr>
        </p:nvSpPr>
        <p:spPr>
          <a:xfrm>
            <a:off x="2019300" y="3762375"/>
            <a:ext cx="2609850" cy="44767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强度设计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9" name="MH_Text_3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019300" y="4279900"/>
                <a:ext cx="2609850" cy="140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b="1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𝒄𝒂</m:t>
                          </m:r>
                        </m:sub>
                      </m:sSub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b="1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b="1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𝑮</m:t>
                                      </m:r>
                                    </m:num>
                                    <m:den>
                                      <m:r>
                                        <a:rPr lang="en-US" altLang="zh-CN" b="1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𝑨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𝟑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b="1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b="1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zh-CN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zh-CN" altLang="zh-CN" b="1" dirty="0"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mc:Choice>
        <mc:Fallback xmlns="">
          <p:sp>
            <p:nvSpPr>
              <p:cNvPr id="2059" name="MH_Text_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019300" y="4279900"/>
                <a:ext cx="2609850" cy="1408113"/>
              </a:xfrm>
              <a:prstGeom prst="rect">
                <a:avLst/>
              </a:prstGeom>
              <a:blipFill rotWithShape="1">
                <a:blip r:embed="rId26"/>
                <a:stretch>
                  <a:fillRect b="-43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H_Other_7"/>
          <p:cNvSpPr/>
          <p:nvPr>
            <p:custDataLst>
              <p:tags r:id="rId12"/>
            </p:custDataLst>
          </p:nvPr>
        </p:nvSpPr>
        <p:spPr>
          <a:xfrm>
            <a:off x="4914900" y="1816100"/>
            <a:ext cx="800100" cy="8001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02</a:t>
            </a:r>
            <a:endParaRPr lang="zh-CN" altLang="en-US" sz="20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2" name="MH_Other_8"/>
          <p:cNvSpPr/>
          <p:nvPr>
            <p:custDataLst>
              <p:tags r:id="rId13"/>
            </p:custDataLst>
          </p:nvPr>
        </p:nvSpPr>
        <p:spPr>
          <a:xfrm>
            <a:off x="4800600" y="2047875"/>
            <a:ext cx="336550" cy="336550"/>
          </a:xfrm>
          <a:prstGeom prst="ellipse">
            <a:avLst/>
          </a:prstGeom>
          <a:solidFill>
            <a:schemeClr val="accent2"/>
          </a:solidFill>
          <a:ln w="3175"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" name="MH_Other_9"/>
          <p:cNvSpPr/>
          <p:nvPr>
            <p:custDataLst>
              <p:tags r:id="rId14"/>
            </p:custDataLst>
          </p:nvPr>
        </p:nvSpPr>
        <p:spPr>
          <a:xfrm>
            <a:off x="4829175" y="1871663"/>
            <a:ext cx="195263" cy="195262"/>
          </a:xfrm>
          <a:prstGeom prst="ellipse">
            <a:avLst/>
          </a:prstGeom>
          <a:solidFill>
            <a:schemeClr val="accent2"/>
          </a:solidFill>
          <a:ln w="3175"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63" name="MH_SubTitle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729943" y="1620837"/>
            <a:ext cx="26098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耐磨性设计</a:t>
            </a:r>
          </a:p>
        </p:txBody>
      </p:sp>
      <p:sp>
        <p:nvSpPr>
          <p:cNvPr id="2064" name="MH_Text_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715000" y="2116138"/>
            <a:ext cx="2609850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滑动螺旋的</a:t>
            </a: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耐磨性</a:t>
            </a:r>
            <a:r>
              <a:rPr lang="zh-CN" altLang="en-US" b="1" dirty="0" smtClean="0">
                <a:solidFill>
                  <a:srgbClr val="000000"/>
                </a:solidFill>
                <a:latin typeface="宋体"/>
                <a:ea typeface="宋体"/>
              </a:rPr>
              <a:t>：</a:t>
            </a:r>
            <a:endParaRPr lang="en-US" altLang="zh-CN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限制</a:t>
            </a: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螺纹工作面上的压力小于材料许用应力</a:t>
            </a:r>
            <a:endParaRPr lang="zh-CN" altLang="en-US" b="1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46" name="MH_Other_10"/>
          <p:cNvSpPr/>
          <p:nvPr>
            <p:custDataLst>
              <p:tags r:id="rId17"/>
            </p:custDataLst>
          </p:nvPr>
        </p:nvSpPr>
        <p:spPr>
          <a:xfrm>
            <a:off x="4914900" y="3978275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04</a:t>
            </a:r>
            <a:endParaRPr lang="zh-CN" altLang="en-US" sz="20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7" name="MH_Other_11"/>
          <p:cNvSpPr/>
          <p:nvPr>
            <p:custDataLst>
              <p:tags r:id="rId18"/>
            </p:custDataLst>
          </p:nvPr>
        </p:nvSpPr>
        <p:spPr>
          <a:xfrm>
            <a:off x="4800600" y="4210050"/>
            <a:ext cx="336550" cy="33655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8" name="MH_Other_12"/>
          <p:cNvSpPr/>
          <p:nvPr>
            <p:custDataLst>
              <p:tags r:id="rId19"/>
            </p:custDataLst>
          </p:nvPr>
        </p:nvSpPr>
        <p:spPr>
          <a:xfrm>
            <a:off x="4829175" y="4033838"/>
            <a:ext cx="195263" cy="19526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9" name="MH_SubTitle_4"/>
          <p:cNvSpPr txBox="1"/>
          <p:nvPr>
            <p:custDataLst>
              <p:tags r:id="rId20"/>
            </p:custDataLst>
          </p:nvPr>
        </p:nvSpPr>
        <p:spPr>
          <a:xfrm>
            <a:off x="5722938" y="3754437"/>
            <a:ext cx="2609850" cy="44767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accent4">
                    <a:lumMod val="50000"/>
                  </a:schemeClr>
                </a:solidFill>
                <a:latin typeface="微软雅黑"/>
                <a:ea typeface="微软雅黑"/>
              </a:rPr>
              <a:t>稳定性设计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9" name="MH_Text_4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715000" y="4279900"/>
                <a:ext cx="2609850" cy="140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螺杆承受的轴向力必须小于其临界值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𝒄𝒓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0000"/>
                  </a:solidFill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2069" name="MH_Text_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715000" y="4279900"/>
                <a:ext cx="2609850" cy="1408113"/>
              </a:xfrm>
              <a:prstGeom prst="rect">
                <a:avLst/>
              </a:prstGeom>
              <a:blipFill rotWithShape="1">
                <a:blip r:embed="rId28"/>
                <a:stretch>
                  <a:fillRect l="-21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H_PageTitle"/>
          <p:cNvSpPr txBox="1"/>
          <p:nvPr>
            <p:custDataLst>
              <p:tags r:id="rId22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3.1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丝杠螺母机构设计校核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5" name="MH_Other_4"/>
          <p:cNvSpPr/>
          <p:nvPr>
            <p:custDataLst>
              <p:tags r:id="rId23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3A33D338-DA2B-4982-9481-64886E392AA1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14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4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09630"/>
                  </p:ext>
                </p:extLst>
              </p:nvPr>
            </p:nvGraphicFramePr>
            <p:xfrm>
              <a:off x="539750" y="688264"/>
              <a:ext cx="8280723" cy="163484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23653"/>
                    <a:gridCol w="1106304"/>
                    <a:gridCol w="1387849"/>
                    <a:gridCol w="1204018"/>
                    <a:gridCol w="1199049"/>
                    <a:gridCol w="1859850"/>
                  </a:tblGrid>
                  <a:tr h="5875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材料：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40Cr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螺距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𝑃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/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𝐦𝐦</m:t>
                              </m:r>
                            </m:oMath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公称直径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𝒅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中径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小径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螺纹工作高度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𝒉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86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一级丝杠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1670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80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二级丝杠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1635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三级丝杠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1510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709630"/>
                  </p:ext>
                </p:extLst>
              </p:nvPr>
            </p:nvGraphicFramePr>
            <p:xfrm>
              <a:off x="539750" y="688264"/>
              <a:ext cx="8280723" cy="160284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23653"/>
                    <a:gridCol w="1106304"/>
                    <a:gridCol w="1387849"/>
                    <a:gridCol w="1204018"/>
                    <a:gridCol w="1199049"/>
                    <a:gridCol w="1859850"/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材料：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40Cr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138674" t="-952" r="-512155" b="-1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189474" t="-952" r="-306579" b="-1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335025" t="-952" r="-254822" b="-1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35025" t="-952" r="-154822" b="-1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345574" t="-952" b="-162857"/>
                          </a:stretch>
                        </a:blipFill>
                      </a:tcPr>
                    </a:tc>
                  </a:tr>
                  <a:tr h="3486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一级丝杠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1670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80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二级丝杠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1635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三级丝杠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1510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500062"/>
                  </p:ext>
                </p:extLst>
              </p:nvPr>
            </p:nvGraphicFramePr>
            <p:xfrm>
              <a:off x="541147" y="2807766"/>
              <a:ext cx="8276508" cy="160020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31153"/>
                    <a:gridCol w="1100776"/>
                    <a:gridCol w="1380522"/>
                    <a:gridCol w="1210026"/>
                    <a:gridCol w="1205059"/>
                    <a:gridCol w="1848972"/>
                  </a:tblGrid>
                  <a:tr h="4852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材料</a:t>
                          </a: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sz="1400" b="1" kern="100" dirty="0" smtClean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ZQAl9-4-4-2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螺距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𝑃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/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𝐦𝐦</m:t>
                              </m:r>
                            </m:oMath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公称直径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𝑫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中径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小径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4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螺纹工作高度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𝒉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400" b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57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一级螺母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33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238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二级螺母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71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899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三级螺母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112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500062"/>
                  </p:ext>
                </p:extLst>
              </p:nvPr>
            </p:nvGraphicFramePr>
            <p:xfrm>
              <a:off x="541147" y="2807766"/>
              <a:ext cx="8276508" cy="148533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31153"/>
                    <a:gridCol w="1100776"/>
                    <a:gridCol w="1380522"/>
                    <a:gridCol w="1210026"/>
                    <a:gridCol w="1205059"/>
                    <a:gridCol w="1848972"/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材料</a:t>
                          </a: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sz="1400" b="1" kern="100" dirty="0" smtClean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ZQAl9-4-4-2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39227" t="-952" r="-511602" b="-1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91593" t="-952" r="-309735" b="-1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332828" t="-952" r="-253535" b="-1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432828" t="-952" r="-153535" b="-1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348185" t="-952" r="-330" b="-148571"/>
                          </a:stretch>
                        </a:blipFill>
                      </a:tcPr>
                    </a:tc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一级螺母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33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26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二级螺母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71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三级螺母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112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宋体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902586" y="242912"/>
            <a:ext cx="1346844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丝杠参数</a:t>
            </a: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表</a:t>
            </a:r>
            <a:endParaRPr lang="zh-CN" altLang="en-US" b="1" dirty="0" smtClea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586" y="2355334"/>
            <a:ext cx="1346844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宋体"/>
                <a:ea typeface="宋体"/>
              </a:rPr>
              <a:t>螺母</a:t>
            </a: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参数</a:t>
            </a: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表</a:t>
            </a:r>
            <a:endParaRPr lang="zh-CN" altLang="en-US" b="1" dirty="0" smtClea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ED45DBC0-F134-4211-B3AD-2BDFAF9AD161}" type="datetime1">
              <a:rPr lang="zh-CN" altLang="en-US" b="1" smtClean="0">
                <a:solidFill>
                  <a:srgbClr val="000000"/>
                </a:solidFill>
              </a:rPr>
              <a:t>2016/5/19</a:t>
            </a:fld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>
                <a:solidFill>
                  <a:srgbClr val="000000"/>
                </a:solidFill>
              </a:rPr>
              <a:t>浙江理工大学毕业设计答辩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rgbClr val="000000"/>
                </a:solidFill>
              </a:rPr>
              <a:t>15</a:t>
            </a:fld>
            <a:endParaRPr lang="zh-CN" altLang="en-US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960033"/>
                  </p:ext>
                </p:extLst>
              </p:nvPr>
            </p:nvGraphicFramePr>
            <p:xfrm>
              <a:off x="539750" y="4797152"/>
              <a:ext cx="8424739" cy="175257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40943"/>
                    <a:gridCol w="1091108"/>
                    <a:gridCol w="1152128"/>
                    <a:gridCol w="1296144"/>
                    <a:gridCol w="1080120"/>
                    <a:gridCol w="1440160"/>
                    <a:gridCol w="1224136"/>
                  </a:tblGrid>
                  <a:tr h="5760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总负载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𝐍</m:t>
                              </m:r>
                            </m:oMath>
                          </a14:m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上升扭矩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𝐍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𝐦</m:t>
                              </m:r>
                            </m:oMath>
                          </a14:m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下降扭矩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sub>
                              </m:sSub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’</m:t>
                              </m:r>
                            </m:oMath>
                          </a14:m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𝐍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sz="1400" b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𝐦</m:t>
                              </m:r>
                            </m:oMath>
                          </a14:m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径升角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𝛂</m:t>
                              </m:r>
                            </m:oMath>
                          </a14:m>
                          <a:r>
                            <a:rPr lang="en-US" sz="1400" b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/°</a:t>
                          </a:r>
                          <a:endParaRPr lang="zh-CN" sz="1400" b="1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当量摩擦角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𝛗</m:t>
                                  </m:r>
                                </m:e>
                                <m:sub>
                                  <m:r>
                                    <a:rPr lang="en-US" sz="1400" b="1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/°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自锁条件</a:t>
                          </a:r>
                        </a:p>
                      </a:txBody>
                      <a:tcPr marL="68580" marR="68580" marT="0" marB="0" anchor="ctr"/>
                    </a:tc>
                  </a:tr>
                  <a:tr h="11124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一级丝杆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二级丝杠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三级丝杠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5704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4361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2927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21.71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24.62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3.10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7.70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5.80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3.77°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2.80°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3.64°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960033"/>
                  </p:ext>
                </p:extLst>
              </p:nvPr>
            </p:nvGraphicFramePr>
            <p:xfrm>
              <a:off x="539750" y="4797152"/>
              <a:ext cx="8424739" cy="171428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40943"/>
                    <a:gridCol w="1091108"/>
                    <a:gridCol w="1152128"/>
                    <a:gridCol w="1296144"/>
                    <a:gridCol w="1080120"/>
                    <a:gridCol w="1440160"/>
                    <a:gridCol w="1224136"/>
                  </a:tblGrid>
                  <a:tr h="6017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105028" t="-1010" r="-567598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194180" t="-1010" r="-437566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261033" t="-1010" r="-288263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434463" t="-1010" r="-246893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400847" t="-1010" r="-85169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自锁条件</a:t>
                          </a:r>
                        </a:p>
                      </a:txBody>
                      <a:tcPr marL="68580" marR="68580" marT="0" marB="0" anchor="ctr"/>
                    </a:tc>
                  </a:tr>
                  <a:tr h="11124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一级丝杆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二级丝杠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三级丝杠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5704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4361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2927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21.71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24.62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3.10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7.70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5.80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3.77°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2.80°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3.64°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5.91°</a:t>
                          </a:r>
                          <a:endParaRPr lang="zh-CN" sz="1400" b="1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满足</a:t>
                          </a: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205007" y="4354274"/>
            <a:ext cx="2742002" cy="44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/>
                <a:ea typeface="宋体"/>
                <a:cs typeface="Times New Roman" pitchFamily="18" charset="0"/>
              </a:rPr>
              <a:t>各级丝杠计算参数综合表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/>
              <a:ea typeface="宋体"/>
              <a:cs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841072" y="6021288"/>
            <a:ext cx="1008112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4841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>
            <a:off x="1260475" y="2327275"/>
            <a:ext cx="357188" cy="3556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" name="MH_Other_2"/>
          <p:cNvSpPr/>
          <p:nvPr>
            <p:custDataLst>
              <p:tags r:id="rId3"/>
            </p:custDataLst>
          </p:nvPr>
        </p:nvSpPr>
        <p:spPr>
          <a:xfrm>
            <a:off x="1260475" y="2732088"/>
            <a:ext cx="357188" cy="357187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MH_Other_3"/>
          <p:cNvSpPr/>
          <p:nvPr>
            <p:custDataLst>
              <p:tags r:id="rId4"/>
            </p:custDataLst>
          </p:nvPr>
        </p:nvSpPr>
        <p:spPr>
          <a:xfrm>
            <a:off x="1466850" y="2530475"/>
            <a:ext cx="355600" cy="3556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MH_Other_4"/>
          <p:cNvSpPr/>
          <p:nvPr>
            <p:custDataLst>
              <p:tags r:id="rId5"/>
            </p:custDataLst>
          </p:nvPr>
        </p:nvSpPr>
        <p:spPr>
          <a:xfrm>
            <a:off x="876300" y="2198688"/>
            <a:ext cx="534988" cy="1019175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055" name="MH_Other_5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847725" y="2198688"/>
            <a:ext cx="509588" cy="1019175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ea typeface="宋体"/>
              </a:rPr>
              <a:t>A</a:t>
            </a:r>
            <a:endParaRPr lang="zh-CN" altLang="en-US" sz="2400" b="1">
              <a:solidFill>
                <a:srgbClr val="FFFFFF"/>
              </a:solidFill>
              <a:ea typeface="宋体"/>
            </a:endParaRPr>
          </a:p>
        </p:txBody>
      </p:sp>
      <p:sp>
        <p:nvSpPr>
          <p:cNvPr id="10" name="MH_Text_1"/>
          <p:cNvSpPr/>
          <p:nvPr>
            <p:custDataLst>
              <p:tags r:id="rId7"/>
            </p:custDataLst>
          </p:nvPr>
        </p:nvSpPr>
        <p:spPr>
          <a:xfrm>
            <a:off x="1822450" y="2682875"/>
            <a:ext cx="2578100" cy="1322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传动轴</a:t>
            </a:r>
            <a:endParaRPr lang="en-US" altLang="zh-CN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按</a:t>
            </a: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扭转强度</a:t>
            </a: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条件</a:t>
            </a:r>
            <a:r>
              <a:rPr lang="zh-CN" altLang="en-US" b="1" dirty="0">
                <a:solidFill>
                  <a:srgbClr val="000000"/>
                </a:solidFill>
                <a:latin typeface="宋体"/>
                <a:ea typeface="宋体"/>
              </a:rPr>
              <a:t>设计</a:t>
            </a:r>
            <a:endParaRPr lang="zh-CN" altLang="en-US" b="1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11" name="MH_SubTitle_1"/>
          <p:cNvSpPr/>
          <p:nvPr>
            <p:custDataLst>
              <p:tags r:id="rId8"/>
            </p:custDataLst>
          </p:nvPr>
        </p:nvSpPr>
        <p:spPr>
          <a:xfrm>
            <a:off x="1822450" y="1843088"/>
            <a:ext cx="2578100" cy="893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强度设计</a:t>
            </a:r>
            <a:endParaRPr lang="zh-CN" altLang="en-US" sz="2000" b="1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21" name="MH_Other_11"/>
          <p:cNvSpPr/>
          <p:nvPr>
            <p:custDataLst>
              <p:tags r:id="rId9"/>
            </p:custDataLst>
          </p:nvPr>
        </p:nvSpPr>
        <p:spPr>
          <a:xfrm>
            <a:off x="1260475" y="4225925"/>
            <a:ext cx="357188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2" name="MH_Other_12"/>
          <p:cNvSpPr/>
          <p:nvPr>
            <p:custDataLst>
              <p:tags r:id="rId10"/>
            </p:custDataLst>
          </p:nvPr>
        </p:nvSpPr>
        <p:spPr>
          <a:xfrm>
            <a:off x="1260475" y="4630738"/>
            <a:ext cx="357188" cy="35718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3" name="MH_Other_13"/>
          <p:cNvSpPr/>
          <p:nvPr>
            <p:custDataLst>
              <p:tags r:id="rId11"/>
            </p:custDataLst>
          </p:nvPr>
        </p:nvSpPr>
        <p:spPr>
          <a:xfrm>
            <a:off x="1466850" y="4429125"/>
            <a:ext cx="355600" cy="3556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4" name="MH_Other_14"/>
          <p:cNvSpPr/>
          <p:nvPr>
            <p:custDataLst>
              <p:tags r:id="rId12"/>
            </p:custDataLst>
          </p:nvPr>
        </p:nvSpPr>
        <p:spPr>
          <a:xfrm>
            <a:off x="876300" y="4097338"/>
            <a:ext cx="534988" cy="1019175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069" name="MH_Other_15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847725" y="4097338"/>
            <a:ext cx="509588" cy="1019175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ea typeface="宋体"/>
              </a:rPr>
              <a:t>B</a:t>
            </a:r>
            <a:endParaRPr lang="zh-CN" altLang="en-US" sz="2400" b="1">
              <a:solidFill>
                <a:srgbClr val="FFFFFF"/>
              </a:solidFill>
              <a:ea typeface="宋体"/>
            </a:endParaRPr>
          </a:p>
        </p:txBody>
      </p:sp>
      <p:sp>
        <p:nvSpPr>
          <p:cNvPr id="26" name="MH_Text_2"/>
          <p:cNvSpPr/>
          <p:nvPr>
            <p:custDataLst>
              <p:tags r:id="rId14"/>
            </p:custDataLst>
          </p:nvPr>
        </p:nvSpPr>
        <p:spPr>
          <a:xfrm>
            <a:off x="1822450" y="4581525"/>
            <a:ext cx="25781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b="1" dirty="0">
                <a:solidFill>
                  <a:srgbClr val="000000"/>
                </a:solidFill>
                <a:latin typeface="宋体"/>
                <a:ea typeface="宋体"/>
              </a:rPr>
              <a:t>考虑轴的扭转</a:t>
            </a:r>
            <a:r>
              <a:rPr lang="zh-CN" altLang="zh-CN" b="1" dirty="0" smtClean="0">
                <a:solidFill>
                  <a:srgbClr val="000000"/>
                </a:solidFill>
                <a:latin typeface="宋体"/>
                <a:ea typeface="宋体"/>
              </a:rPr>
              <a:t>变形</a:t>
            </a:r>
            <a:endParaRPr lang="zh-CN" altLang="en-US" b="1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7" name="MH_SubTitle_2"/>
          <p:cNvSpPr/>
          <p:nvPr>
            <p:custDataLst>
              <p:tags r:id="rId15"/>
            </p:custDataLst>
          </p:nvPr>
        </p:nvSpPr>
        <p:spPr>
          <a:xfrm>
            <a:off x="1822450" y="3741738"/>
            <a:ext cx="2578100" cy="893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accent2"/>
                </a:solidFill>
                <a:latin typeface="微软雅黑"/>
                <a:ea typeface="微软雅黑"/>
              </a:rPr>
              <a:t>刚度设计</a:t>
            </a:r>
            <a:endParaRPr lang="zh-CN" altLang="en-US" sz="2000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36" name="MH_PageTitle"/>
          <p:cNvSpPr txBox="1"/>
          <p:nvPr>
            <p:custDataLst>
              <p:tags r:id="rId16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3.2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法兰轴设计计算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7" name="MH_Other_4"/>
          <p:cNvSpPr/>
          <p:nvPr>
            <p:custDataLst>
              <p:tags r:id="rId17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88024" y="2278043"/>
            <a:ext cx="3775933" cy="2927389"/>
            <a:chOff x="0" y="0"/>
            <a:chExt cx="3173506" cy="2405380"/>
          </a:xfrm>
        </p:grpSpPr>
        <p:pic>
          <p:nvPicPr>
            <p:cNvPr id="39" name="图片 38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73506" cy="2054711"/>
            </a:xfrm>
            <a:prstGeom prst="rect">
              <a:avLst/>
            </a:prstGeom>
          </p:spPr>
        </p:pic>
        <p:sp>
          <p:nvSpPr>
            <p:cNvPr id="40" name="文本框 15"/>
            <p:cNvSpPr txBox="1"/>
            <p:nvPr/>
          </p:nvSpPr>
          <p:spPr>
            <a:xfrm>
              <a:off x="0" y="2108200"/>
              <a:ext cx="3168015" cy="2971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法兰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轴模型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435166" y="3604762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70C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直径大于</a:t>
            </a:r>
            <a:r>
              <a:rPr lang="en-US" altLang="zh-CN" sz="2000" b="1" dirty="0">
                <a:solidFill>
                  <a:srgbClr val="0070C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14.5mm</a:t>
            </a:r>
            <a:endParaRPr lang="zh-CN" altLang="en-US" sz="2000" b="1" dirty="0">
              <a:solidFill>
                <a:srgbClr val="0070C0"/>
              </a:solidFill>
              <a:latin typeface="Times New Roman"/>
              <a:ea typeface="宋体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35165" y="5099961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7030A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直径</a:t>
            </a:r>
            <a:r>
              <a:rPr lang="zh-CN" altLang="zh-CN" sz="2000" b="1" dirty="0" smtClean="0">
                <a:solidFill>
                  <a:srgbClr val="7030A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大于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24.4mm</a:t>
            </a:r>
            <a:endParaRPr lang="zh-CN" altLang="en-US" sz="2000" b="1" dirty="0">
              <a:solidFill>
                <a:srgbClr val="7030A0"/>
              </a:solidFill>
              <a:latin typeface="Times New Roman"/>
              <a:ea typeface="宋体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29870" y="5500071"/>
            <a:ext cx="1899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直径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选定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25mm</a:t>
            </a:r>
            <a:endParaRPr lang="zh-CN" altLang="en-US" sz="2000" b="1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E4BBBACE-BE8C-45C0-8011-D6959339A893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16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88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3.3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驱动系统设计选型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39750" y="1072878"/>
                <a:ext cx="8136706" cy="5133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设计要求中指出，总上升小于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5min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，现进行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验算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总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上升时间为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/>
                        </a:rPr>
                        <m:t>𝟐𝟓𝟖</m:t>
                      </m:r>
                      <m:r>
                        <a:rPr lang="en-US" altLang="zh-CN" sz="2000" b="1">
                          <a:solidFill>
                            <a:srgbClr val="00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𝟕𝐬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𝟑𝐦𝐢𝐧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/>
                        </a:rPr>
                        <m:t>𝟓𝐦𝐢𝐧</m:t>
                      </m:r>
                    </m:oMath>
                  </m:oMathPara>
                </a14:m>
                <a:endParaRPr lang="zh-CN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转速满足设计要求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级丝杠上升所需要的最大功率为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𝒎𝒂𝒙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𝑻𝒏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𝟗𝟓𝟓𝟎</m:t>
                        </m:r>
                      </m:den>
                    </m:f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/>
                      </a:rPr>
                      <m:t>.</m:t>
                    </m:r>
                    <m:r>
                      <a:rPr lang="en-US" altLang="zh-CN" sz="2000" b="1" i="0">
                        <a:solidFill>
                          <a:srgbClr val="000000"/>
                        </a:solidFill>
                        <a:latin typeface="Cambria Math"/>
                      </a:rPr>
                      <m:t>𝟑𝐤𝐖</m:t>
                    </m:r>
                  </m:oMath>
                </a14:m>
                <a:endParaRPr lang="en-US" altLang="zh-CN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072878"/>
                <a:ext cx="8136706" cy="5133585"/>
              </a:xfrm>
              <a:prstGeom prst="rect">
                <a:avLst/>
              </a:prstGeom>
              <a:blipFill rotWithShape="1">
                <a:blip r:embed="rId8"/>
                <a:stretch>
                  <a:fillRect l="-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H_Other_1"/>
          <p:cNvSpPr/>
          <p:nvPr>
            <p:custDataLst>
              <p:tags r:id="rId3"/>
            </p:custDataLst>
          </p:nvPr>
        </p:nvSpPr>
        <p:spPr>
          <a:xfrm>
            <a:off x="533003" y="1268760"/>
            <a:ext cx="2251075" cy="334963"/>
          </a:xfrm>
          <a:prstGeom prst="round2SameRect">
            <a:avLst>
              <a:gd name="adj1" fmla="val 19408"/>
              <a:gd name="adj2" fmla="val 0"/>
            </a:avLst>
          </a:prstGeom>
          <a:solidFill>
            <a:schemeClr val="accent1"/>
          </a:solidFill>
        </p:spPr>
        <p:txBody>
          <a:bodyPr lIns="36000" tIns="0" bIns="0"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01</a:t>
            </a: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" name="MH_SubTitle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4953" y="1313210"/>
            <a:ext cx="4829175" cy="590550"/>
          </a:xfrm>
          <a:prstGeom prst="rect">
            <a:avLst/>
          </a:prstGeom>
          <a:solidFill>
            <a:srgbClr val="FFFFFF"/>
          </a:solidFill>
          <a:ln w="9525">
            <a:solidFill>
              <a:srgbClr val="D9D9D9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zh-CN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初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定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系统输入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转速</a:t>
            </a:r>
            <a:r>
              <a:rPr lang="zh-CN" altLang="zh-CN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为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120r/min</a:t>
            </a:r>
            <a:endParaRPr lang="zh-CN" altLang="en-US" sz="2000" b="1" dirty="0" smtClean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7" name="MH_Other_2"/>
          <p:cNvSpPr/>
          <p:nvPr>
            <p:custDataLst>
              <p:tags r:id="rId5"/>
            </p:custDataLst>
          </p:nvPr>
        </p:nvSpPr>
        <p:spPr>
          <a:xfrm>
            <a:off x="533003" y="4018136"/>
            <a:ext cx="2251075" cy="334962"/>
          </a:xfrm>
          <a:prstGeom prst="round2SameRect">
            <a:avLst>
              <a:gd name="adj1" fmla="val 19408"/>
              <a:gd name="adj2" fmla="val 0"/>
            </a:avLst>
          </a:prstGeom>
          <a:solidFill>
            <a:schemeClr val="accent3"/>
          </a:solidFill>
        </p:spPr>
        <p:txBody>
          <a:bodyPr lIns="36000" tIns="0" bIns="0"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FFFF"/>
                </a:solidFill>
                <a:latin typeface="+mn-lt"/>
                <a:ea typeface="+mn-ea"/>
              </a:rPr>
              <a:t>02</a:t>
            </a:r>
            <a:endParaRPr lang="zh-CN" altLang="en-US" b="1" dirty="0" err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MH_SubTitle_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94953" y="4062586"/>
            <a:ext cx="4829175" cy="590550"/>
          </a:xfrm>
          <a:prstGeom prst="rect">
            <a:avLst/>
          </a:prstGeom>
          <a:solidFill>
            <a:srgbClr val="FFFFFF"/>
          </a:solidFill>
          <a:ln w="9525">
            <a:solidFill>
              <a:srgbClr val="D9D9D9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上升过程中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最大系统输入功率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计算</a:t>
            </a:r>
            <a:endParaRPr lang="zh-CN" altLang="en-US" sz="2000" b="1" dirty="0" smtClean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DE38F439-91B6-4CA4-AF22-2B2D94D5EB98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17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KSO_Shape">
            <a:hlinkClick r:id="rId9" action="ppaction://hlinksldjump"/>
          </p:cNvPr>
          <p:cNvSpPr/>
          <p:nvPr/>
        </p:nvSpPr>
        <p:spPr>
          <a:xfrm>
            <a:off x="8344793" y="5674501"/>
            <a:ext cx="525909" cy="592460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744" y="1268413"/>
            <a:ext cx="8157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itchFamily="18" charset="0"/>
              </a:rPr>
              <a:t>北京时代超群电器科技有限公司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itchFamily="18" charset="0"/>
              </a:rPr>
              <a:t>   80BL165S55-3115TK0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无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刷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直流电机</a:t>
            </a:r>
          </a:p>
        </p:txBody>
      </p:sp>
      <p:sp>
        <p:nvSpPr>
          <p:cNvPr id="4" name="MH_Sub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6581" y="630238"/>
            <a:ext cx="20716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电机选型</a:t>
            </a:r>
          </a:p>
        </p:txBody>
      </p:sp>
      <p:sp>
        <p:nvSpPr>
          <p:cNvPr id="5" name="MH_Other_1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8744" y="642938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6" name="MH_SubTitle_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01007" y="1844824"/>
            <a:ext cx="20732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减速器选型</a:t>
            </a:r>
          </a:p>
        </p:txBody>
      </p:sp>
      <p:sp>
        <p:nvSpPr>
          <p:cNvPr id="7" name="MH_Other_2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32695" y="1855936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539750" y="2636912"/>
            <a:ext cx="4673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宋体"/>
                <a:ea typeface="宋体"/>
              </a:rPr>
              <a:t>杭州晨潮机械的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WPO60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型</a:t>
            </a:r>
            <a:r>
              <a:rPr lang="zh-CN" altLang="en-US" sz="2000" b="1" dirty="0">
                <a:solidFill>
                  <a:srgbClr val="000000"/>
                </a:solidFill>
                <a:latin typeface="宋体"/>
                <a:ea typeface="宋体"/>
              </a:rPr>
              <a:t>涡轮蜗杆减速机</a:t>
            </a:r>
            <a:endParaRPr lang="zh-CN" altLang="en-US" sz="2000" b="1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E8A9EC42-DCA1-4050-A351-26CF919AE5DA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18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MH_SubTitle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86557" y="3027354"/>
            <a:ext cx="20732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联轴器选型</a:t>
            </a:r>
          </a:p>
        </p:txBody>
      </p:sp>
      <p:sp>
        <p:nvSpPr>
          <p:cNvPr id="16" name="MH_Other_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18245" y="3040054"/>
            <a:ext cx="476250" cy="476250"/>
          </a:xfrm>
          <a:custGeom>
            <a:avLst/>
            <a:gdLst>
              <a:gd name="T0" fmla="*/ 112500 w 127"/>
              <a:gd name="T1" fmla="*/ 431250 h 127"/>
              <a:gd name="T2" fmla="*/ 67500 w 127"/>
              <a:gd name="T3" fmla="*/ 431250 h 127"/>
              <a:gd name="T4" fmla="*/ 45000 w 127"/>
              <a:gd name="T5" fmla="*/ 412500 h 127"/>
              <a:gd name="T6" fmla="*/ 45000 w 127"/>
              <a:gd name="T7" fmla="*/ 367500 h 127"/>
              <a:gd name="T8" fmla="*/ 191250 w 127"/>
              <a:gd name="T9" fmla="*/ 225000 h 127"/>
              <a:gd name="T10" fmla="*/ 131250 w 127"/>
              <a:gd name="T11" fmla="*/ 240000 h 127"/>
              <a:gd name="T12" fmla="*/ 26250 w 127"/>
              <a:gd name="T13" fmla="*/ 348750 h 127"/>
              <a:gd name="T14" fmla="*/ 26250 w 127"/>
              <a:gd name="T15" fmla="*/ 431250 h 127"/>
              <a:gd name="T16" fmla="*/ 45000 w 127"/>
              <a:gd name="T17" fmla="*/ 453750 h 127"/>
              <a:gd name="T18" fmla="*/ 131250 w 127"/>
              <a:gd name="T19" fmla="*/ 453750 h 127"/>
              <a:gd name="T20" fmla="*/ 240000 w 127"/>
              <a:gd name="T21" fmla="*/ 348750 h 127"/>
              <a:gd name="T22" fmla="*/ 255000 w 127"/>
              <a:gd name="T23" fmla="*/ 288750 h 127"/>
              <a:gd name="T24" fmla="*/ 112500 w 127"/>
              <a:gd name="T25" fmla="*/ 431250 h 127"/>
              <a:gd name="T26" fmla="*/ 453750 w 127"/>
              <a:gd name="T27" fmla="*/ 45000 h 127"/>
              <a:gd name="T28" fmla="*/ 431250 w 127"/>
              <a:gd name="T29" fmla="*/ 26250 h 127"/>
              <a:gd name="T30" fmla="*/ 348750 w 127"/>
              <a:gd name="T31" fmla="*/ 26250 h 127"/>
              <a:gd name="T32" fmla="*/ 240000 w 127"/>
              <a:gd name="T33" fmla="*/ 131250 h 127"/>
              <a:gd name="T34" fmla="*/ 225000 w 127"/>
              <a:gd name="T35" fmla="*/ 191250 h 127"/>
              <a:gd name="T36" fmla="*/ 367500 w 127"/>
              <a:gd name="T37" fmla="*/ 45000 h 127"/>
              <a:gd name="T38" fmla="*/ 412500 w 127"/>
              <a:gd name="T39" fmla="*/ 45000 h 127"/>
              <a:gd name="T40" fmla="*/ 431250 w 127"/>
              <a:gd name="T41" fmla="*/ 67500 h 127"/>
              <a:gd name="T42" fmla="*/ 431250 w 127"/>
              <a:gd name="T43" fmla="*/ 112500 h 127"/>
              <a:gd name="T44" fmla="*/ 288750 w 127"/>
              <a:gd name="T45" fmla="*/ 255000 h 127"/>
              <a:gd name="T46" fmla="*/ 348750 w 127"/>
              <a:gd name="T47" fmla="*/ 240000 h 127"/>
              <a:gd name="T48" fmla="*/ 453750 w 127"/>
              <a:gd name="T49" fmla="*/ 131250 h 127"/>
              <a:gd name="T50" fmla="*/ 453750 w 127"/>
              <a:gd name="T51" fmla="*/ 45000 h 127"/>
              <a:gd name="T52" fmla="*/ 288750 w 127"/>
              <a:gd name="T53" fmla="*/ 191250 h 127"/>
              <a:gd name="T54" fmla="*/ 266250 w 127"/>
              <a:gd name="T55" fmla="*/ 191250 h 127"/>
              <a:gd name="T56" fmla="*/ 191250 w 127"/>
              <a:gd name="T57" fmla="*/ 266250 h 127"/>
              <a:gd name="T58" fmla="*/ 191250 w 127"/>
              <a:gd name="T59" fmla="*/ 288750 h 127"/>
              <a:gd name="T60" fmla="*/ 213750 w 127"/>
              <a:gd name="T61" fmla="*/ 288750 h 127"/>
              <a:gd name="T62" fmla="*/ 288750 w 127"/>
              <a:gd name="T63" fmla="*/ 213750 h 127"/>
              <a:gd name="T64" fmla="*/ 288750 w 127"/>
              <a:gd name="T65" fmla="*/ 191250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+mn-lt"/>
              <a:ea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8197" y="3655861"/>
            <a:ext cx="80862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电机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与减速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合肥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科宇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LK5-C44-1415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单节压紧螺丝固定式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膜片联轴器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减速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机与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主轴端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NBK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锅屋百迪精密机械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有限公司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MJB-68-BL-22-24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款梅花型（胀紧套型）挠性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联轴器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itle"/>
          <p:cNvSpPr txBox="1"/>
          <p:nvPr>
            <p:custDataLst>
              <p:tags r:id="rId2"/>
            </p:custDataLst>
          </p:nvPr>
        </p:nvSpPr>
        <p:spPr>
          <a:xfrm>
            <a:off x="4202056" y="2980701"/>
            <a:ext cx="4330384" cy="444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微软雅黑"/>
                <a:ea typeface="微软雅黑"/>
              </a:rPr>
              <a:t>车载光电侦察系统</a:t>
            </a:r>
            <a:endParaRPr lang="en-US" altLang="zh-CN" sz="3600" b="1" dirty="0" smtClean="0"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微软雅黑"/>
                <a:ea typeface="微软雅黑"/>
              </a:rPr>
              <a:t>升降平台静力分析</a:t>
            </a:r>
            <a:endParaRPr lang="zh-CN" altLang="en-US" sz="3600" b="1" dirty="0">
              <a:latin typeface="微软雅黑"/>
              <a:ea typeface="微软雅黑"/>
            </a:endParaRP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>
            <a:off x="3815736" y="305489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 dirty="0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MH_Others_2"/>
          <p:cNvSpPr txBox="1"/>
          <p:nvPr>
            <p:custDataLst>
              <p:tags r:id="rId4"/>
            </p:custDataLst>
          </p:nvPr>
        </p:nvSpPr>
        <p:spPr>
          <a:xfrm>
            <a:off x="1776858" y="3007148"/>
            <a:ext cx="143001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altLang="zh-CN" sz="2400" b="1" dirty="0" smtClean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Chapter</a:t>
            </a:r>
            <a:endParaRPr lang="zh-CN" altLang="en-US" sz="24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MH_Number"/>
          <p:cNvSpPr/>
          <p:nvPr>
            <p:custDataLst>
              <p:tags r:id="rId5"/>
            </p:custDataLst>
          </p:nvPr>
        </p:nvSpPr>
        <p:spPr>
          <a:xfrm>
            <a:off x="3211546" y="2743200"/>
            <a:ext cx="707311" cy="1022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4000" b="1" smtClean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4000" b="1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ACE2A869-FF12-4089-910B-F63640C4D124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19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9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679936" y="1905954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01</a:t>
            </a:r>
            <a:endParaRPr lang="zh-CN" altLang="en-US" sz="2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65" name="MH_Number_2">
            <a:hlinkClick r:id="rId20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679936" y="2778233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smtClean="0">
                <a:solidFill>
                  <a:srgbClr val="000000"/>
                </a:solidFill>
                <a:latin typeface="微软雅黑"/>
                <a:ea typeface="微软雅黑"/>
              </a:rPr>
              <a:t>02</a:t>
            </a:r>
          </a:p>
        </p:txBody>
      </p:sp>
      <p:sp>
        <p:nvSpPr>
          <p:cNvPr id="68" name="MH_Number_3">
            <a:hlinkClick r:id="rId21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679936" y="3650512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smtClean="0">
                <a:solidFill>
                  <a:srgbClr val="000000"/>
                </a:solidFill>
                <a:latin typeface="微软雅黑"/>
                <a:ea typeface="微软雅黑"/>
              </a:rPr>
              <a:t>03</a:t>
            </a:r>
            <a:endParaRPr lang="zh-CN" altLang="en-US" sz="2400" b="1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1" name="MH_Number_4">
            <a:hlinkClick r:id="rId22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679936" y="4522791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smtClean="0">
                <a:solidFill>
                  <a:srgbClr val="000000"/>
                </a:solidFill>
                <a:latin typeface="微软雅黑"/>
                <a:ea typeface="微软雅黑"/>
              </a:rPr>
              <a:t>04</a:t>
            </a:r>
            <a:endParaRPr lang="zh-CN" altLang="en-US" sz="2400" b="1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6" name="MH_Entry_1">
            <a:hlinkClick r:id="rId19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502256" y="1969771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选题背景及意义</a:t>
            </a:r>
            <a:endParaRPr lang="zh-CN" altLang="en-US" sz="2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96" name="MH_Entry_2">
            <a:hlinkClick r:id="rId20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502256" y="2841236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车载光电侦察系统升降平台方案设计</a:t>
            </a:r>
            <a:endParaRPr lang="zh-CN" altLang="en-US" sz="2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97" name="MH_Entry_3">
            <a:hlinkClick r:id="rId2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3502256" y="3712701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车载光电侦察系统升降平台</a:t>
            </a:r>
            <a:r>
              <a:rPr lang="zh-CN" altLang="en-US" sz="2400" b="1" dirty="0">
                <a:solidFill>
                  <a:srgbClr val="000000"/>
                </a:solidFill>
                <a:latin typeface="微软雅黑"/>
                <a:ea typeface="微软雅黑"/>
              </a:rPr>
              <a:t>结构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设计</a:t>
            </a:r>
            <a:endParaRPr lang="zh-CN" altLang="en-US" sz="2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98" name="MH_Entry_4">
            <a:hlinkClick r:id="rId22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3502256" y="4584166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400" b="1" smtClean="0">
                <a:solidFill>
                  <a:srgbClr val="000000"/>
                </a:solidFill>
                <a:latin typeface="微软雅黑"/>
                <a:ea typeface="微软雅黑"/>
              </a:rPr>
              <a:t>车载光电侦察系统升降平台静力分析</a:t>
            </a:r>
            <a:endParaRPr lang="zh-CN" altLang="en-US" sz="2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MH_Others_1"/>
          <p:cNvSpPr/>
          <p:nvPr>
            <p:custDataLst>
              <p:tags r:id="rId10"/>
            </p:custDataLst>
          </p:nvPr>
        </p:nvSpPr>
        <p:spPr>
          <a:xfrm>
            <a:off x="3143929" y="1969771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smtClean="0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s_2"/>
          <p:cNvSpPr/>
          <p:nvPr>
            <p:custDataLst>
              <p:tags r:id="rId11"/>
            </p:custDataLst>
          </p:nvPr>
        </p:nvSpPr>
        <p:spPr>
          <a:xfrm>
            <a:off x="3143929" y="284205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MH_Others_3"/>
          <p:cNvSpPr/>
          <p:nvPr>
            <p:custDataLst>
              <p:tags r:id="rId12"/>
            </p:custDataLst>
          </p:nvPr>
        </p:nvSpPr>
        <p:spPr>
          <a:xfrm>
            <a:off x="3143929" y="3714329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MH_Others_4"/>
          <p:cNvSpPr/>
          <p:nvPr>
            <p:custDataLst>
              <p:tags r:id="rId13"/>
            </p:custDataLst>
          </p:nvPr>
        </p:nvSpPr>
        <p:spPr>
          <a:xfrm>
            <a:off x="3143929" y="4586608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MH_Others_5"/>
          <p:cNvSpPr txBox="1"/>
          <p:nvPr>
            <p:custDataLst>
              <p:tags r:id="rId14"/>
            </p:custDataLst>
          </p:nvPr>
        </p:nvSpPr>
        <p:spPr>
          <a:xfrm rot="16200000">
            <a:off x="-1543613" y="2557660"/>
            <a:ext cx="616804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cs typeface="Arial" pitchFamily="34" charset="0"/>
              </a:rPr>
              <a:t>Contents</a:t>
            </a:r>
            <a:endParaRPr lang="zh-CN" altLang="en-US" sz="11000" b="1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22" name="MH_Others_6"/>
          <p:cNvSpPr txBox="1"/>
          <p:nvPr>
            <p:custDataLst>
              <p:tags r:id="rId15"/>
            </p:custDataLst>
          </p:nvPr>
        </p:nvSpPr>
        <p:spPr>
          <a:xfrm>
            <a:off x="1331640" y="404664"/>
            <a:ext cx="80021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b="1" dirty="0" smtClean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zh-CN" altLang="en-US" sz="24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7" name="MH_Others_7"/>
          <p:cNvCxnSpPr/>
          <p:nvPr>
            <p:custDataLst>
              <p:tags r:id="rId16"/>
            </p:custDataLst>
          </p:nvPr>
        </p:nvCxnSpPr>
        <p:spPr>
          <a:xfrm>
            <a:off x="2397808" y="404664"/>
            <a:ext cx="0" cy="59766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D1182975-B2D1-4269-8BF9-CA15B0747493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6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0110" y="1380653"/>
            <a:ext cx="6546266" cy="3931866"/>
            <a:chOff x="1187624" y="1847850"/>
            <a:chExt cx="6546266" cy="3931866"/>
          </a:xfrm>
        </p:grpSpPr>
        <p:cxnSp>
          <p:nvCxnSpPr>
            <p:cNvPr id="4" name="MH_Other_1"/>
            <p:cNvCxnSpPr/>
            <p:nvPr>
              <p:custDataLst>
                <p:tags r:id="rId2"/>
              </p:custDataLst>
            </p:nvPr>
          </p:nvCxnSpPr>
          <p:spPr>
            <a:xfrm flipH="1">
              <a:off x="1565449" y="1987550"/>
              <a:ext cx="692150" cy="65087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MH_Other_2"/>
            <p:cNvSpPr/>
            <p:nvPr>
              <p:custDataLst>
                <p:tags r:id="rId3"/>
              </p:custDataLst>
            </p:nvPr>
          </p:nvSpPr>
          <p:spPr>
            <a:xfrm>
              <a:off x="1205087" y="2368550"/>
              <a:ext cx="504825" cy="2301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anchor="ctr">
              <a:normAutofit fontScale="8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6" name="MH_SubTitle_1"/>
            <p:cNvSpPr txBox="1"/>
            <p:nvPr>
              <p:custDataLst>
                <p:tags r:id="rId4"/>
              </p:custDataLst>
            </p:nvPr>
          </p:nvSpPr>
          <p:spPr>
            <a:xfrm>
              <a:off x="2079464" y="2095997"/>
              <a:ext cx="5582418" cy="5873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模型</a:t>
              </a: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处理：刚体化处理整体展开后的升降机构</a:t>
              </a:r>
              <a:endParaRPr lang="en-US" altLang="zh-CN" sz="2000" b="1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150" name="MH_Other_3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87624" y="1847850"/>
              <a:ext cx="536575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a-DK" altLang="zh-CN" sz="2400" b="1" smtClean="0">
                  <a:solidFill>
                    <a:srgbClr val="000000"/>
                  </a:solidFill>
                  <a:latin typeface="+mn-lt"/>
                  <a:ea typeface="+mn-ea"/>
                </a:rPr>
                <a:t>A</a:t>
              </a:r>
              <a:endParaRPr lang="zh-CN" altLang="en-US" sz="2400" b="1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9" name="MH_Other_4"/>
            <p:cNvCxnSpPr/>
            <p:nvPr>
              <p:custDataLst>
                <p:tags r:id="rId6"/>
              </p:custDataLst>
            </p:nvPr>
          </p:nvCxnSpPr>
          <p:spPr>
            <a:xfrm flipH="1">
              <a:off x="1565449" y="2979738"/>
              <a:ext cx="692150" cy="650875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MH_Other_5"/>
            <p:cNvSpPr/>
            <p:nvPr>
              <p:custDataLst>
                <p:tags r:id="rId7"/>
              </p:custDataLst>
            </p:nvPr>
          </p:nvSpPr>
          <p:spPr>
            <a:xfrm>
              <a:off x="1205087" y="3360738"/>
              <a:ext cx="504825" cy="228600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anchor="ctr">
              <a:normAutofit fontScale="8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12" name="MH_SubTitle_2"/>
            <p:cNvSpPr txBox="1"/>
            <p:nvPr>
              <p:custDataLst>
                <p:tags r:id="rId8"/>
              </p:custDataLst>
            </p:nvPr>
          </p:nvSpPr>
          <p:spPr>
            <a:xfrm>
              <a:off x="2079464" y="3092798"/>
              <a:ext cx="5582418" cy="587375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宋体"/>
                  <a:ea typeface="宋体"/>
                </a:rPr>
                <a:t>在两种工况下进行静力分析：平地与</a:t>
              </a:r>
              <a:r>
                <a:rPr lang="en-US" altLang="zh-CN" sz="2000" b="1" dirty="0">
                  <a:solidFill>
                    <a:srgbClr val="000000"/>
                  </a:solidFill>
                  <a:latin typeface="宋体"/>
                  <a:ea typeface="宋体"/>
                </a:rPr>
                <a:t>15°</a:t>
              </a:r>
              <a:r>
                <a:rPr lang="zh-CN" altLang="en-US" sz="2000" b="1" dirty="0">
                  <a:solidFill>
                    <a:srgbClr val="000000"/>
                  </a:solidFill>
                  <a:latin typeface="宋体"/>
                  <a:ea typeface="宋体"/>
                </a:rPr>
                <a:t>坡度</a:t>
              </a:r>
            </a:p>
          </p:txBody>
        </p:sp>
        <p:sp>
          <p:nvSpPr>
            <p:cNvPr id="6154" name="MH_Other_6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187624" y="2838450"/>
              <a:ext cx="536575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smtClean="0">
                  <a:solidFill>
                    <a:srgbClr val="000000"/>
                  </a:solidFill>
                  <a:latin typeface="+mn-lt"/>
                  <a:ea typeface="+mn-ea"/>
                </a:rPr>
                <a:t>B</a:t>
              </a:r>
              <a:endParaRPr lang="zh-CN" altLang="en-US" sz="2400" b="1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15" name="MH_Other_7"/>
            <p:cNvCxnSpPr/>
            <p:nvPr>
              <p:custDataLst>
                <p:tags r:id="rId10"/>
              </p:custDataLst>
            </p:nvPr>
          </p:nvCxnSpPr>
          <p:spPr>
            <a:xfrm flipH="1">
              <a:off x="1565449" y="3970338"/>
              <a:ext cx="692150" cy="65087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MH_Other_8"/>
            <p:cNvSpPr/>
            <p:nvPr>
              <p:custDataLst>
                <p:tags r:id="rId11"/>
              </p:custDataLst>
            </p:nvPr>
          </p:nvSpPr>
          <p:spPr>
            <a:xfrm>
              <a:off x="1205087" y="4351338"/>
              <a:ext cx="504825" cy="228600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anchor="ctr">
              <a:normAutofit fontScale="8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17" name="MH_SubTitle_3"/>
            <p:cNvSpPr txBox="1"/>
            <p:nvPr>
              <p:custDataLst>
                <p:tags r:id="rId12"/>
              </p:custDataLst>
            </p:nvPr>
          </p:nvSpPr>
          <p:spPr>
            <a:xfrm>
              <a:off x="2151472" y="4112221"/>
              <a:ext cx="5582418" cy="5873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载荷情况：载荷最大为</a:t>
              </a:r>
              <a:r>
                <a:rPr lang="en-US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20kg</a:t>
              </a: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，风载荷最大为</a:t>
              </a:r>
              <a:r>
                <a:rPr lang="en-US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6</a:t>
              </a: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级强风（</a:t>
              </a:r>
              <a:r>
                <a:rPr lang="en-US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39~49Km/h</a:t>
              </a: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158" name="MH_Other_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87624" y="3829050"/>
              <a:ext cx="536575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smtClean="0">
                  <a:solidFill>
                    <a:srgbClr val="000000"/>
                  </a:solidFill>
                  <a:latin typeface="+mn-lt"/>
                  <a:ea typeface="+mn-ea"/>
                </a:rPr>
                <a:t>C</a:t>
              </a:r>
              <a:endParaRPr lang="zh-CN" altLang="en-US" sz="2400" b="1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cxnSp>
          <p:nvCxnSpPr>
            <p:cNvPr id="20" name="MH_Other_10"/>
            <p:cNvCxnSpPr/>
            <p:nvPr>
              <p:custDataLst>
                <p:tags r:id="rId14"/>
              </p:custDataLst>
            </p:nvPr>
          </p:nvCxnSpPr>
          <p:spPr>
            <a:xfrm flipH="1">
              <a:off x="1565449" y="4962525"/>
              <a:ext cx="692150" cy="64928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MH_Other_11"/>
            <p:cNvSpPr/>
            <p:nvPr>
              <p:custDataLst>
                <p:tags r:id="rId15"/>
              </p:custDataLst>
            </p:nvPr>
          </p:nvSpPr>
          <p:spPr>
            <a:xfrm>
              <a:off x="1205087" y="5343525"/>
              <a:ext cx="504825" cy="228600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anchor="ctr">
              <a:normAutofit fontScale="8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22" name="MH_SubTitle_4"/>
            <p:cNvSpPr txBox="1"/>
            <p:nvPr>
              <p:custDataLst>
                <p:tags r:id="rId16"/>
              </p:custDataLst>
            </p:nvPr>
          </p:nvSpPr>
          <p:spPr>
            <a:xfrm>
              <a:off x="2079464" y="5192341"/>
              <a:ext cx="5582418" cy="5873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设计要求：径向变形量</a:t>
              </a:r>
              <a:r>
                <a:rPr lang="zh-CN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小于</a:t>
              </a:r>
              <a:r>
                <a:rPr lang="en-US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0.09</a:t>
              </a:r>
              <a:r>
                <a:rPr lang="zh-CN" altLang="zh-CN" sz="2000" b="1" dirty="0">
                  <a:solidFill>
                    <a:srgbClr val="000000"/>
                  </a:solidFill>
                  <a:latin typeface="Times New Roman"/>
                  <a:ea typeface="宋体"/>
                  <a:cs typeface="Times New Roman" panose="02020603050405020304" pitchFamily="18" charset="0"/>
                </a:rPr>
                <a:t>°、最大应力小于屈服强度</a:t>
              </a:r>
            </a:p>
          </p:txBody>
        </p:sp>
        <p:sp>
          <p:nvSpPr>
            <p:cNvPr id="6162" name="MH_Other_1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87624" y="4821238"/>
              <a:ext cx="53657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smtClean="0">
                  <a:solidFill>
                    <a:srgbClr val="000000"/>
                  </a:solidFill>
                  <a:latin typeface="+mn-lt"/>
                  <a:ea typeface="+mn-ea"/>
                </a:rPr>
                <a:t>D</a:t>
              </a:r>
              <a:endParaRPr lang="zh-CN" altLang="en-US" sz="2400" b="1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63163BC5-BAD3-4871-ACB5-AEE5A3C1046A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20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6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2045" y="1386195"/>
            <a:ext cx="6859910" cy="4222476"/>
            <a:chOff x="0" y="-26"/>
            <a:chExt cx="5223142" cy="3410369"/>
          </a:xfrm>
          <a:noFill/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1" y="620202"/>
              <a:ext cx="2226365" cy="2099144"/>
            </a:xfrm>
            <a:prstGeom prst="rect">
              <a:avLst/>
            </a:prstGeom>
            <a:grpFill/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519" y="652007"/>
              <a:ext cx="2226365" cy="2099145"/>
            </a:xfrm>
            <a:prstGeom prst="rect">
              <a:avLst/>
            </a:prstGeom>
            <a:grpFill/>
          </p:spPr>
        </p:pic>
        <p:grpSp>
          <p:nvGrpSpPr>
            <p:cNvPr id="9" name="组合 8"/>
            <p:cNvGrpSpPr/>
            <p:nvPr/>
          </p:nvGrpSpPr>
          <p:grpSpPr>
            <a:xfrm>
              <a:off x="0" y="-26"/>
              <a:ext cx="5223142" cy="3410369"/>
              <a:chOff x="0" y="63346"/>
              <a:chExt cx="5223142" cy="3410369"/>
            </a:xfrm>
            <a:grpFill/>
          </p:grpSpPr>
          <p:grpSp>
            <p:nvGrpSpPr>
              <p:cNvPr id="10" name="组合 9"/>
              <p:cNvGrpSpPr/>
              <p:nvPr/>
            </p:nvGrpSpPr>
            <p:grpSpPr>
              <a:xfrm>
                <a:off x="0" y="63346"/>
                <a:ext cx="5223142" cy="3410369"/>
                <a:chOff x="0" y="63346"/>
                <a:chExt cx="5223772" cy="3410369"/>
              </a:xfrm>
              <a:grpFill/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0" y="63346"/>
                  <a:ext cx="5223772" cy="3063215"/>
                  <a:chOff x="0" y="63346"/>
                  <a:chExt cx="5223772" cy="3063215"/>
                </a:xfrm>
                <a:grpFill/>
              </p:grpSpPr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0" y="63346"/>
                    <a:ext cx="2549197" cy="3054394"/>
                    <a:chOff x="0" y="63346"/>
                    <a:chExt cx="2549197" cy="3054394"/>
                  </a:xfrm>
                  <a:grpFill/>
                </p:grpSpPr>
                <p:grpSp>
                  <p:nvGrpSpPr>
                    <p:cNvPr id="23" name="组合 22"/>
                    <p:cNvGrpSpPr/>
                    <p:nvPr/>
                  </p:nvGrpSpPr>
                  <p:grpSpPr>
                    <a:xfrm rot="1911388">
                      <a:off x="422269" y="63346"/>
                      <a:ext cx="1568870" cy="1433317"/>
                      <a:chOff x="113137" y="-69296"/>
                      <a:chExt cx="1735762" cy="1567680"/>
                    </a:xfrm>
                    <a:grpFill/>
                  </p:grpSpPr>
                  <p:cxnSp>
                    <p:nvCxnSpPr>
                      <p:cNvPr id="25" name="直接箭头连接符 24"/>
                      <p:cNvCxnSpPr/>
                      <p:nvPr/>
                    </p:nvCxnSpPr>
                    <p:spPr>
                      <a:xfrm rot="19688612" flipH="1">
                        <a:off x="547661" y="373641"/>
                        <a:ext cx="2985" cy="45897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直接箭头连接符 25"/>
                      <p:cNvCxnSpPr/>
                      <p:nvPr/>
                    </p:nvCxnSpPr>
                    <p:spPr>
                      <a:xfrm rot="19688612" flipH="1">
                        <a:off x="261104" y="657843"/>
                        <a:ext cx="2176" cy="472862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" name="直接箭头连接符 26"/>
                      <p:cNvCxnSpPr/>
                      <p:nvPr/>
                    </p:nvCxnSpPr>
                    <p:spPr>
                      <a:xfrm rot="19688612" flipH="1">
                        <a:off x="812971" y="128924"/>
                        <a:ext cx="12693" cy="472861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直接箭头连接符 27"/>
                      <p:cNvCxnSpPr/>
                      <p:nvPr/>
                    </p:nvCxnSpPr>
                    <p:spPr>
                      <a:xfrm rot="19688612">
                        <a:off x="1445940" y="-69296"/>
                        <a:ext cx="0" cy="47284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直接箭头连接符 28"/>
                      <p:cNvCxnSpPr/>
                      <p:nvPr/>
                    </p:nvCxnSpPr>
                    <p:spPr>
                      <a:xfrm rot="19688612">
                        <a:off x="1142859" y="10172"/>
                        <a:ext cx="0" cy="472843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接箭头连接符 29"/>
                      <p:cNvCxnSpPr/>
                      <p:nvPr/>
                    </p:nvCxnSpPr>
                    <p:spPr>
                      <a:xfrm rot="19688612" flipH="1">
                        <a:off x="113137" y="995485"/>
                        <a:ext cx="1526" cy="502899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直接箭头连接符 30"/>
                      <p:cNvCxnSpPr/>
                      <p:nvPr/>
                    </p:nvCxnSpPr>
                    <p:spPr>
                      <a:xfrm rot="19688612" flipH="1">
                        <a:off x="1847758" y="-34304"/>
                        <a:ext cx="1141" cy="472865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160"/>
                    <p:cNvSpPr txBox="1"/>
                    <p:nvPr/>
                  </p:nvSpPr>
                  <p:spPr>
                    <a:xfrm>
                      <a:off x="0" y="2919620"/>
                      <a:ext cx="2549197" cy="198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txBody>
                    <a:bodyPr rot="0" spcFirstLastPara="0" vert="horz" wrap="square" lIns="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风载荷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方向加载</a:t>
                      </a:r>
                    </a:p>
                  </p:txBody>
                </p:sp>
              </p:grpSp>
              <p:sp>
                <p:nvSpPr>
                  <p:cNvPr id="22" name="文本框 162"/>
                  <p:cNvSpPr txBox="1"/>
                  <p:nvPr/>
                </p:nvSpPr>
                <p:spPr>
                  <a:xfrm>
                    <a:off x="2666360" y="2914102"/>
                    <a:ext cx="2557412" cy="212459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rPr>
                      <a:t>风载荷</a:t>
                    </a:r>
                    <a:r>
                      <a:rPr lang="en-US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rPr>
                      <a:t>X</a:t>
                    </a:r>
                    <a:r>
                      <a: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rPr>
                      <a:t>方向加载</a:t>
                    </a:r>
                  </a:p>
                </p:txBody>
              </p:sp>
            </p:grpSp>
            <p:sp>
              <p:nvSpPr>
                <p:cNvPr id="20" name="文本框 163"/>
                <p:cNvSpPr txBox="1"/>
                <p:nvPr/>
              </p:nvSpPr>
              <p:spPr>
                <a:xfrm>
                  <a:off x="0" y="3180595"/>
                  <a:ext cx="5223505" cy="29312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indent="304800" algn="ctr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zh-CN" b="1" kern="100" dirty="0" smtClean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  <a:cs typeface="Times New Roman" panose="02020603050405020304" pitchFamily="18" charset="0"/>
                    </a:rPr>
                    <a:t>加载</a:t>
                  </a:r>
                  <a:r>
                    <a:rPr lang="zh-CN" b="1" kern="100" dirty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  <a:cs typeface="Times New Roman" panose="02020603050405020304" pitchFamily="18" charset="0"/>
                    </a:rPr>
                    <a:t>方式</a:t>
                  </a: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414612" y="792880"/>
                <a:ext cx="939751" cy="1803820"/>
                <a:chOff x="-59647" y="70581"/>
                <a:chExt cx="939751" cy="1803820"/>
              </a:xfrm>
              <a:grpFill/>
            </p:grpSpPr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440049" y="70581"/>
                  <a:ext cx="440055" cy="557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>
                  <a:off x="191776" y="311909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/>
                <p:nvPr/>
              </p:nvCxnSpPr>
              <p:spPr>
                <a:xfrm>
                  <a:off x="-59647" y="898531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/>
                <p:cNvCxnSpPr/>
                <p:nvPr/>
              </p:nvCxnSpPr>
              <p:spPr>
                <a:xfrm>
                  <a:off x="0" y="573263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>
                  <a:off x="-7" y="1218821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/>
                <p:cNvCxnSpPr/>
                <p:nvPr/>
              </p:nvCxnSpPr>
              <p:spPr>
                <a:xfrm>
                  <a:off x="106775" y="1542887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箭头连接符 17"/>
                <p:cNvCxnSpPr/>
                <p:nvPr/>
              </p:nvCxnSpPr>
              <p:spPr>
                <a:xfrm>
                  <a:off x="320031" y="1874401"/>
                  <a:ext cx="440055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13148897-EC50-48C7-B544-98BFB8332CFF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32" name="页脚占位符 31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21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377" y="1379739"/>
            <a:ext cx="3600400" cy="5106904"/>
            <a:chOff x="58745" y="-231865"/>
            <a:chExt cx="3976524" cy="5126347"/>
          </a:xfrm>
          <a:noFill/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" t="4086" r="20"/>
            <a:stretch/>
          </p:blipFill>
          <p:spPr>
            <a:xfrm>
              <a:off x="578913" y="-231865"/>
              <a:ext cx="2936190" cy="4519385"/>
            </a:xfrm>
            <a:prstGeom prst="rect">
              <a:avLst/>
            </a:prstGeom>
            <a:grpFill/>
          </p:spPr>
        </p:pic>
        <p:sp>
          <p:nvSpPr>
            <p:cNvPr id="7" name="文本框 132"/>
            <p:cNvSpPr txBox="1"/>
            <p:nvPr/>
          </p:nvSpPr>
          <p:spPr>
            <a:xfrm>
              <a:off x="58745" y="4427355"/>
              <a:ext cx="3976524" cy="46712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04800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套筒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平地受风工作状态示意图</a:t>
              </a:r>
            </a:p>
          </p:txBody>
        </p:sp>
      </p:grpSp>
      <p:sp>
        <p:nvSpPr>
          <p:cNvPr id="15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4.1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执行系统平地工况下受载静力分析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6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367204A3-D930-417A-B12B-2CC807D1A7A5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22</a:t>
            </a:fld>
            <a:endParaRPr lang="zh-CN" altLang="en-US" b="1">
              <a:solidFill>
                <a:schemeClr val="bg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77497"/>
              </p:ext>
            </p:extLst>
          </p:nvPr>
        </p:nvGraphicFramePr>
        <p:xfrm>
          <a:off x="3347864" y="2276872"/>
          <a:ext cx="5626131" cy="293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73603"/>
                <a:gridCol w="1080120"/>
                <a:gridCol w="936104"/>
                <a:gridCol w="1512168"/>
                <a:gridCol w="122413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径向最大应力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径向最大位移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数值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数值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向风载荷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1.55MPa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hlinkClick r:id="rId5" action="ppaction://hlinksldjump"/>
                        </a:rPr>
                        <a:t>如图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0.451mm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顶端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向风载荷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1.41MPa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hlinkClick r:id="rId6" action="ppaction://hlinksldjump"/>
                        </a:rPr>
                        <a:t>如图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0.431mm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顶端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套筒</a:t>
                      </a: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45Cr</a:t>
                      </a:r>
                    </a:p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丝杠</a:t>
                      </a: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40Cr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总高度：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6630mm</a:t>
                      </a:r>
                    </a:p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径向偏移角：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0.0037°</a:t>
                      </a:r>
                    </a:p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径向偏移角：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0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9346" y="764704"/>
            <a:ext cx="7935102" cy="5688632"/>
            <a:chOff x="0" y="0"/>
            <a:chExt cx="4809617" cy="4452539"/>
          </a:xfrm>
          <a:noFill/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4809617" cy="4058012"/>
              <a:chOff x="0" y="0"/>
              <a:chExt cx="4809617" cy="4058012"/>
            </a:xfrm>
            <a:grpFill/>
          </p:grpSpPr>
          <p:grpSp>
            <p:nvGrpSpPr>
              <p:cNvPr id="5" name="组合 4"/>
              <p:cNvGrpSpPr/>
              <p:nvPr/>
            </p:nvGrpSpPr>
            <p:grpSpPr>
              <a:xfrm>
                <a:off x="886880" y="2048257"/>
                <a:ext cx="3035182" cy="2009755"/>
                <a:chOff x="-95" y="-54681"/>
                <a:chExt cx="3273425" cy="2003170"/>
              </a:xfrm>
              <a:grpFill/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" t="15334" r="9" b="5573"/>
                <a:stretch/>
              </p:blipFill>
              <p:spPr>
                <a:xfrm>
                  <a:off x="-50" y="-54681"/>
                  <a:ext cx="3273380" cy="1786352"/>
                </a:xfrm>
                <a:prstGeom prst="rect">
                  <a:avLst/>
                </a:prstGeom>
                <a:grpFill/>
              </p:spPr>
            </p:pic>
            <p:sp>
              <p:nvSpPr>
                <p:cNvPr id="14" name="文本框 230"/>
                <p:cNvSpPr txBox="1"/>
                <p:nvPr/>
              </p:nvSpPr>
              <p:spPr>
                <a:xfrm>
                  <a:off x="-95" y="1750369"/>
                  <a:ext cx="3273425" cy="19812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600" b="1" kern="100" dirty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</a:rPr>
                    <a:t>套筒底部固定处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0" y="0"/>
                <a:ext cx="4809617" cy="2006600"/>
                <a:chOff x="0" y="0"/>
                <a:chExt cx="4809617" cy="2006600"/>
              </a:xfrm>
              <a:grpFill/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0" y="0"/>
                  <a:ext cx="2057400" cy="2006600"/>
                  <a:chOff x="448305" y="57171"/>
                  <a:chExt cx="2075439" cy="3445249"/>
                </a:xfrm>
                <a:grpFill/>
              </p:grpSpPr>
              <p:pic>
                <p:nvPicPr>
                  <p:cNvPr id="11" name="图片 1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763" t="1861"/>
                  <a:stretch/>
                </p:blipFill>
                <p:spPr>
                  <a:xfrm>
                    <a:off x="448305" y="57171"/>
                    <a:ext cx="2075439" cy="3015213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12" name="文本框 227"/>
                  <p:cNvSpPr txBox="1"/>
                  <p:nvPr/>
                </p:nvSpPr>
                <p:spPr>
                  <a:xfrm>
                    <a:off x="526271" y="3205240"/>
                    <a:ext cx="1996814" cy="29718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rPr>
                      <a:t>丝杆与套筒连接处</a:t>
                    </a:r>
                  </a:p>
                </p:txBody>
              </p: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2541898" y="0"/>
                  <a:ext cx="2267719" cy="2002539"/>
                  <a:chOff x="-134" y="0"/>
                  <a:chExt cx="2267846" cy="1652415"/>
                </a:xfrm>
                <a:grpFill/>
              </p:grpSpPr>
              <p:pic>
                <p:nvPicPr>
                  <p:cNvPr id="9" name="图片 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267712" cy="1371600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10" name="文本框 232"/>
                  <p:cNvSpPr txBox="1"/>
                  <p:nvPr/>
                </p:nvSpPr>
                <p:spPr>
                  <a:xfrm>
                    <a:off x="-134" y="1509208"/>
                    <a:ext cx="2267585" cy="14320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rPr>
                      <a:t>一级丝杠与二级丝杠连接处</a:t>
                    </a:r>
                  </a:p>
                </p:txBody>
              </p:sp>
            </p:grpSp>
          </p:grpSp>
        </p:grpSp>
        <p:sp>
          <p:nvSpPr>
            <p:cNvPr id="4" name="文本框 551"/>
            <p:cNvSpPr txBox="1"/>
            <p:nvPr/>
          </p:nvSpPr>
          <p:spPr>
            <a:xfrm>
              <a:off x="0" y="4155359"/>
              <a:ext cx="4809490" cy="29718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升降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平台受</a:t>
              </a:r>
              <a:r>
                <a:rPr lang="en-US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Y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向风载后局部应力图</a:t>
              </a:r>
            </a:p>
          </p:txBody>
        </p:sp>
      </p:grp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0A1AAC7F-8052-41B6-B717-6A3A5510E793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23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1" name="KSO_Shape">
            <a:hlinkClick r:id="rId5" action="ppaction://hlinksldjump"/>
          </p:cNvPr>
          <p:cNvSpPr/>
          <p:nvPr/>
        </p:nvSpPr>
        <p:spPr>
          <a:xfrm>
            <a:off x="8150547" y="5562079"/>
            <a:ext cx="453901" cy="520452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4554" y="1700808"/>
            <a:ext cx="7934892" cy="3697797"/>
            <a:chOff x="395536" y="1700808"/>
            <a:chExt cx="7934892" cy="3697797"/>
          </a:xfrm>
        </p:grpSpPr>
        <p:pic>
          <p:nvPicPr>
            <p:cNvPr id="2" name="图片 1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700808"/>
              <a:ext cx="2687716" cy="2607667"/>
            </a:xfrm>
            <a:prstGeom prst="rect">
              <a:avLst/>
            </a:prstGeom>
          </p:spPr>
        </p:pic>
        <p:sp>
          <p:nvSpPr>
            <p:cNvPr id="3" name="文本框 558"/>
            <p:cNvSpPr txBox="1"/>
            <p:nvPr/>
          </p:nvSpPr>
          <p:spPr>
            <a:xfrm>
              <a:off x="1142314" y="4495720"/>
              <a:ext cx="2634320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600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</a:rPr>
                <a:t>三级</a:t>
              </a:r>
              <a:r>
                <a:rPr lang="zh-CN" sz="1600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</a:rPr>
                <a:t>套筒</a:t>
              </a:r>
              <a:r>
                <a:rPr lang="zh-CN" altLang="en-US" sz="1600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</a:rPr>
                <a:t>滑槽与滑块卡定处</a:t>
              </a:r>
              <a:endParaRPr lang="zh-CN" sz="1600" b="1" kern="100" dirty="0">
                <a:solidFill>
                  <a:srgbClr val="000000"/>
                </a:solidFill>
                <a:effectLst/>
                <a:latin typeface="Times New Roman"/>
                <a:ea typeface="宋体"/>
              </a:endParaRPr>
            </a:p>
          </p:txBody>
        </p:sp>
        <p:pic>
          <p:nvPicPr>
            <p:cNvPr id="4" name="图片 3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446" y="1700808"/>
              <a:ext cx="3452897" cy="2607667"/>
            </a:xfrm>
            <a:prstGeom prst="rect">
              <a:avLst/>
            </a:prstGeom>
          </p:spPr>
        </p:pic>
        <p:sp>
          <p:nvSpPr>
            <p:cNvPr id="5" name="文本框 561"/>
            <p:cNvSpPr txBox="1"/>
            <p:nvPr/>
          </p:nvSpPr>
          <p:spPr>
            <a:xfrm>
              <a:off x="4479489" y="4523501"/>
              <a:ext cx="2924810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600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</a:rPr>
                <a:t>套筒底部固定处</a:t>
              </a:r>
            </a:p>
          </p:txBody>
        </p:sp>
        <p:sp>
          <p:nvSpPr>
            <p:cNvPr id="6" name="文本框 551"/>
            <p:cNvSpPr txBox="1"/>
            <p:nvPr/>
          </p:nvSpPr>
          <p:spPr>
            <a:xfrm>
              <a:off x="395536" y="5018923"/>
              <a:ext cx="7934892" cy="3796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升降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平台</a:t>
              </a: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受</a:t>
              </a:r>
              <a:r>
                <a:rPr lang="en-US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X</a:t>
              </a: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向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风载后局部应力图</a:t>
              </a:r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BF765244-0A80-4A6F-87B9-32ABA9F58C27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24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4" name="KSO_Shape">
            <a:hlinkClick r:id="rId4" action="ppaction://hlinksldjump"/>
          </p:cNvPr>
          <p:cNvSpPr/>
          <p:nvPr/>
        </p:nvSpPr>
        <p:spPr>
          <a:xfrm>
            <a:off x="8150547" y="5562079"/>
            <a:ext cx="453901" cy="520452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4.2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执行系统</a:t>
            </a:r>
            <a:r>
              <a:rPr lang="en-US" altLang="zh-CN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15°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坡面工况下受载静力分析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1363620"/>
            <a:ext cx="3707904" cy="4680520"/>
            <a:chOff x="1727684" y="1279305"/>
            <a:chExt cx="5688632" cy="5102023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" r="7"/>
            <a:stretch/>
          </p:blipFill>
          <p:spPr>
            <a:xfrm>
              <a:off x="2625130" y="1279305"/>
              <a:ext cx="3893740" cy="4636668"/>
            </a:xfrm>
            <a:prstGeom prst="rect">
              <a:avLst/>
            </a:prstGeom>
          </p:spPr>
        </p:pic>
        <p:sp>
          <p:nvSpPr>
            <p:cNvPr id="25" name="文本框 132"/>
            <p:cNvSpPr txBox="1"/>
            <p:nvPr/>
          </p:nvSpPr>
          <p:spPr>
            <a:xfrm>
              <a:off x="1727684" y="5915973"/>
              <a:ext cx="5688632" cy="4653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048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套筒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平地受风工作状态示意图</a:t>
              </a:r>
            </a:p>
          </p:txBody>
        </p: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9530154E-6682-4D69-953A-EBAF018DDFC1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31" name="页脚占位符 30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25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6970"/>
              </p:ext>
            </p:extLst>
          </p:nvPr>
        </p:nvGraphicFramePr>
        <p:xfrm>
          <a:off x="3347864" y="2708920"/>
          <a:ext cx="5698139" cy="229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45611"/>
                <a:gridCol w="1152128"/>
                <a:gridCol w="864096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径向最大应力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径向最大位移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数值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数值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向风载荷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1.58MPa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hlinkClick r:id="rId5" action="ppaction://hlinksldjump"/>
                        </a:rPr>
                        <a:t>如图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0.493mm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顶端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套筒</a:t>
                      </a: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45Cr</a:t>
                      </a:r>
                    </a:p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丝杠</a:t>
                      </a: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40Cr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总高度：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6630mm</a:t>
                      </a:r>
                    </a:p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径向偏移角：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0.0037°</a:t>
                      </a:r>
                    </a:p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径向偏移角：</a:t>
                      </a:r>
                      <a:r>
                        <a:rPr lang="en-US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altLang="zh-CN" sz="1800" b="1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119" y="620688"/>
            <a:ext cx="8063763" cy="5760640"/>
            <a:chOff x="0" y="-1"/>
            <a:chExt cx="5469890" cy="3689351"/>
          </a:xfrm>
          <a:noFill/>
        </p:grpSpPr>
        <p:grpSp>
          <p:nvGrpSpPr>
            <p:cNvPr id="3" name="组合 2"/>
            <p:cNvGrpSpPr/>
            <p:nvPr/>
          </p:nvGrpSpPr>
          <p:grpSpPr>
            <a:xfrm>
              <a:off x="0" y="-1"/>
              <a:ext cx="5467324" cy="3333751"/>
              <a:chOff x="0" y="-1"/>
              <a:chExt cx="5467324" cy="3333751"/>
            </a:xfrm>
            <a:grpFill/>
          </p:grpSpPr>
          <p:grpSp>
            <p:nvGrpSpPr>
              <p:cNvPr id="5" name="组合 4"/>
              <p:cNvGrpSpPr/>
              <p:nvPr/>
            </p:nvGrpSpPr>
            <p:grpSpPr>
              <a:xfrm>
                <a:off x="0" y="-1"/>
                <a:ext cx="2688590" cy="1675131"/>
                <a:chOff x="0" y="-1"/>
                <a:chExt cx="2240280" cy="1981201"/>
              </a:xfrm>
              <a:grpFill/>
            </p:grpSpPr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-1"/>
                  <a:ext cx="2240280" cy="1737361"/>
                </a:xfrm>
                <a:prstGeom prst="rect">
                  <a:avLst/>
                </a:prstGeom>
                <a:grpFill/>
              </p:spPr>
            </p:pic>
            <p:sp>
              <p:nvSpPr>
                <p:cNvPr id="16" name="文本框 586"/>
                <p:cNvSpPr txBox="1"/>
                <p:nvPr/>
              </p:nvSpPr>
              <p:spPr>
                <a:xfrm>
                  <a:off x="0" y="1783080"/>
                  <a:ext cx="2240280" cy="19812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600" b="1" kern="100" dirty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</a:rPr>
                    <a:t>丝杠与套筒连接处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2825496" y="0"/>
                <a:ext cx="2641828" cy="1684021"/>
                <a:chOff x="0" y="0"/>
                <a:chExt cx="2903855" cy="1661160"/>
              </a:xfrm>
              <a:grpFill/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024" y="0"/>
                  <a:ext cx="2555590" cy="1408176"/>
                </a:xfrm>
                <a:prstGeom prst="rect">
                  <a:avLst/>
                </a:prstGeom>
                <a:grpFill/>
              </p:spPr>
            </p:pic>
            <p:sp>
              <p:nvSpPr>
                <p:cNvPr id="14" name="文本框 588"/>
                <p:cNvSpPr txBox="1"/>
                <p:nvPr/>
              </p:nvSpPr>
              <p:spPr>
                <a:xfrm>
                  <a:off x="0" y="1463040"/>
                  <a:ext cx="2903855" cy="19812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600" b="1" kern="100" dirty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</a:rPr>
                    <a:t>一级丝杠与二级丝杠接触处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1611506" y="1783080"/>
                <a:ext cx="2828290" cy="1550670"/>
                <a:chOff x="1520066" y="237744"/>
                <a:chExt cx="2828290" cy="1551051"/>
              </a:xfrm>
              <a:grpFill/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76"/>
                <a:stretch/>
              </p:blipFill>
              <p:spPr>
                <a:xfrm>
                  <a:off x="1520066" y="237744"/>
                  <a:ext cx="2825496" cy="1298448"/>
                </a:xfrm>
                <a:prstGeom prst="rect">
                  <a:avLst/>
                </a:prstGeom>
                <a:grpFill/>
              </p:spPr>
            </p:pic>
            <p:sp>
              <p:nvSpPr>
                <p:cNvPr id="12" name="文本框 590"/>
                <p:cNvSpPr txBox="1"/>
                <p:nvPr/>
              </p:nvSpPr>
              <p:spPr>
                <a:xfrm>
                  <a:off x="1520066" y="1590675"/>
                  <a:ext cx="2828290" cy="19812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600" b="1" kern="100" dirty="0">
                      <a:solidFill>
                        <a:srgbClr val="000000"/>
                      </a:solidFill>
                      <a:effectLst/>
                      <a:latin typeface="Times New Roman"/>
                      <a:ea typeface="宋体"/>
                    </a:rPr>
                    <a:t>套筒底部固定处</a:t>
                  </a:r>
                </a:p>
              </p:txBody>
            </p:sp>
          </p:grpSp>
        </p:grpSp>
        <p:sp>
          <p:nvSpPr>
            <p:cNvPr id="4" name="文本框 595"/>
            <p:cNvSpPr txBox="1"/>
            <p:nvPr/>
          </p:nvSpPr>
          <p:spPr>
            <a:xfrm>
              <a:off x="0" y="3392170"/>
              <a:ext cx="5469890" cy="29718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升降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平台在</a:t>
              </a:r>
              <a:r>
                <a:rPr lang="en-US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15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 panose="02020603050405020304" pitchFamily="18" charset="0"/>
                </a:rPr>
                <a:t>°坡面上受载后局部应力图</a:t>
              </a:r>
            </a:p>
          </p:txBody>
        </p:sp>
      </p:grp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C74342C9-8E44-4798-940D-88BC1A359011}" type="datetime1">
              <a:rPr lang="zh-CN" altLang="en-US" b="1" smtClean="0"/>
              <a:t>2016/5/19</a:t>
            </a:fld>
            <a:endParaRPr lang="zh-CN" altLang="en-US" b="1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37220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26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3" name="KSO_Shape">
            <a:hlinkClick r:id="rId5" action="ppaction://hlinksldjump"/>
          </p:cNvPr>
          <p:cNvSpPr/>
          <p:nvPr/>
        </p:nvSpPr>
        <p:spPr>
          <a:xfrm>
            <a:off x="8150547" y="5562079"/>
            <a:ext cx="453901" cy="520452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4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4.3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支撑部件受载静力分析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47739" y="1216626"/>
            <a:ext cx="6048523" cy="3096344"/>
            <a:chOff x="-10160" y="0"/>
            <a:chExt cx="3556998" cy="2048199"/>
          </a:xfrm>
        </p:grpSpPr>
        <p:grpSp>
          <p:nvGrpSpPr>
            <p:cNvPr id="5" name="组合 4"/>
            <p:cNvGrpSpPr/>
            <p:nvPr/>
          </p:nvGrpSpPr>
          <p:grpSpPr>
            <a:xfrm>
              <a:off x="-10160" y="0"/>
              <a:ext cx="3525520" cy="2048199"/>
              <a:chOff x="-10160" y="0"/>
              <a:chExt cx="3525520" cy="2048199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0" y="0"/>
                <a:ext cx="3515360" cy="1442720"/>
                <a:chOff x="0" y="0"/>
                <a:chExt cx="3515360" cy="1442720"/>
              </a:xfrm>
            </p:grpSpPr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681480" cy="1442720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2600" y="0"/>
                  <a:ext cx="1762760" cy="1397000"/>
                </a:xfrm>
                <a:prstGeom prst="rect">
                  <a:avLst/>
                </a:prstGeom>
              </p:spPr>
            </p:pic>
          </p:grpSp>
          <p:sp>
            <p:nvSpPr>
              <p:cNvPr id="19" name="文本框 394"/>
              <p:cNvSpPr txBox="1"/>
              <p:nvPr/>
            </p:nvSpPr>
            <p:spPr>
              <a:xfrm>
                <a:off x="-10160" y="1693165"/>
                <a:ext cx="3515360" cy="3550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1-</a:t>
                </a:r>
                <a:r>
                  <a:rPr lang="zh-CN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与底板相连的四个螺纹孔</a:t>
                </a:r>
                <a:r>
                  <a:rPr lang="en-US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 2-</a:t>
                </a:r>
                <a:r>
                  <a:rPr lang="zh-CN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与上部接触面</a:t>
                </a: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箱体</a:t>
                </a:r>
                <a:r>
                  <a:rPr lang="zh-CN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 panose="02020603050405020304" pitchFamily="18" charset="0"/>
                  </a:rPr>
                  <a:t>模型</a:t>
                </a: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122680" y="1203960"/>
              <a:ext cx="330200" cy="11176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20040" y="1092200"/>
              <a:ext cx="223520" cy="25400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002280" y="1092200"/>
              <a:ext cx="330200" cy="11176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077720" y="990600"/>
              <a:ext cx="132080" cy="21336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399"/>
            <p:cNvSpPr txBox="1"/>
            <p:nvPr/>
          </p:nvSpPr>
          <p:spPr>
            <a:xfrm>
              <a:off x="503919" y="1243122"/>
              <a:ext cx="233680" cy="41922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>
                  <a:effectLst/>
                  <a:latin typeface="Times New Roman"/>
                  <a:ea typeface="宋体"/>
                  <a:cs typeface="Times New Roman"/>
                </a:rPr>
                <a:t>1</a:t>
              </a:r>
              <a:endParaRPr lang="zh-CN" b="1" kern="10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sp>
          <p:nvSpPr>
            <p:cNvPr id="11" name="文本框 400"/>
            <p:cNvSpPr txBox="1"/>
            <p:nvPr/>
          </p:nvSpPr>
          <p:spPr>
            <a:xfrm>
              <a:off x="1413239" y="1187242"/>
              <a:ext cx="233680" cy="52582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>
                  <a:effectLst/>
                  <a:latin typeface="Times New Roman"/>
                  <a:ea typeface="宋体"/>
                  <a:cs typeface="Times New Roman"/>
                </a:rPr>
                <a:t>1</a:t>
              </a:r>
              <a:endParaRPr lang="zh-CN" b="1" kern="10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sp>
          <p:nvSpPr>
            <p:cNvPr id="12" name="文本框 401"/>
            <p:cNvSpPr txBox="1"/>
            <p:nvPr/>
          </p:nvSpPr>
          <p:spPr>
            <a:xfrm>
              <a:off x="3313158" y="1085642"/>
              <a:ext cx="233680" cy="5766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>
                  <a:effectLst/>
                  <a:latin typeface="Times New Roman"/>
                  <a:ea typeface="宋体"/>
                  <a:cs typeface="Times New Roman"/>
                </a:rPr>
                <a:t>1</a:t>
              </a:r>
              <a:endParaRPr lang="zh-CN" b="1" kern="10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sp>
          <p:nvSpPr>
            <p:cNvPr id="13" name="文本框 402"/>
            <p:cNvSpPr txBox="1"/>
            <p:nvPr/>
          </p:nvSpPr>
          <p:spPr>
            <a:xfrm>
              <a:off x="2190478" y="1105961"/>
              <a:ext cx="233680" cy="55638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 dirty="0">
                  <a:effectLst/>
                  <a:latin typeface="Times New Roman"/>
                  <a:ea typeface="宋体"/>
                  <a:cs typeface="Times New Roman"/>
                </a:rPr>
                <a:t>1</a:t>
              </a:r>
              <a:endParaRPr lang="zh-CN" b="1" kern="100" dirty="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87120" y="487680"/>
              <a:ext cx="284480" cy="14224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404"/>
            <p:cNvSpPr txBox="1"/>
            <p:nvPr/>
          </p:nvSpPr>
          <p:spPr>
            <a:xfrm>
              <a:off x="1344506" y="491588"/>
              <a:ext cx="233680" cy="50292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>
                  <a:effectLst/>
                  <a:latin typeface="Times New Roman"/>
                  <a:ea typeface="宋体"/>
                  <a:cs typeface="Times New Roman"/>
                </a:rPr>
                <a:t>2</a:t>
              </a:r>
              <a:endParaRPr lang="zh-CN" b="1" kern="10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875280" y="487680"/>
              <a:ext cx="284480" cy="142240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406"/>
            <p:cNvSpPr txBox="1"/>
            <p:nvPr/>
          </p:nvSpPr>
          <p:spPr>
            <a:xfrm>
              <a:off x="3129931" y="533598"/>
              <a:ext cx="233680" cy="50292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b="1" kern="100">
                  <a:effectLst/>
                  <a:latin typeface="Times New Roman"/>
                  <a:ea typeface="宋体"/>
                  <a:cs typeface="Times New Roman"/>
                </a:rPr>
                <a:t>2</a:t>
              </a:r>
              <a:endParaRPr lang="zh-CN" b="1" kern="100">
                <a:effectLst/>
                <a:latin typeface="Times New Roman"/>
                <a:ea typeface="宋体"/>
                <a:cs typeface="Times New Roman"/>
              </a:endParaRPr>
            </a:p>
          </p:txBody>
        </p:sp>
      </p:grp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309EC1CC-B25C-4A94-9CC4-2A1BFE0EDD9D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26" name="页脚占位符 25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27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9750" y="4725144"/>
            <a:ext cx="8064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结果如图所示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，算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上最大的执行系统的轴向变形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，竖直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方向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的总变形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0.0489mm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变形率约为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0.74%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，可忽略其影响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最大应力为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36.8MPa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，材料为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ZG25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，屈服强度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230MPa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，满足要求。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0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7426" y="476672"/>
            <a:ext cx="4037186" cy="3072084"/>
            <a:chOff x="0" y="0"/>
            <a:chExt cx="5567680" cy="4932867"/>
          </a:xfrm>
          <a:noFill/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67680" cy="4191000"/>
            </a:xfrm>
            <a:prstGeom prst="rect">
              <a:avLst/>
            </a:prstGeom>
            <a:grpFill/>
          </p:spPr>
        </p:pic>
        <p:sp>
          <p:nvSpPr>
            <p:cNvPr id="4" name="文本框 377"/>
            <p:cNvSpPr txBox="1"/>
            <p:nvPr/>
          </p:nvSpPr>
          <p:spPr>
            <a:xfrm>
              <a:off x="0" y="4251962"/>
              <a:ext cx="5567680" cy="68090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048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箱体</a:t>
              </a:r>
              <a:r>
                <a:rPr lang="zh-CN" b="1" kern="100" dirty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受</a:t>
              </a: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力</a:t>
              </a:r>
              <a:r>
                <a:rPr lang="zh-CN" altLang="en-US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变形</a:t>
              </a:r>
              <a:r>
                <a:rPr lang="zh-CN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图</a:t>
              </a:r>
              <a:endParaRPr lang="zh-CN" b="1" kern="100" dirty="0">
                <a:solidFill>
                  <a:srgbClr val="000000"/>
                </a:solidFill>
                <a:effectLst/>
                <a:latin typeface="宋体"/>
                <a:ea typeface="宋体"/>
                <a:cs typeface="Times New Roman"/>
              </a:endParaRPr>
            </a:p>
          </p:txBody>
        </p:sp>
      </p:grp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69CE35E5-F19C-43EB-86D3-2AB6F9B9E609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28</a:t>
            </a:fld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18" y="476672"/>
            <a:ext cx="3946641" cy="2651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8450" y="317942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/>
              </a:rPr>
              <a:t>应力分布图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19205" r="30654" b="15509"/>
          <a:stretch/>
        </p:blipFill>
        <p:spPr bwMode="auto">
          <a:xfrm>
            <a:off x="3305796" y="3565074"/>
            <a:ext cx="2756442" cy="2652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文本框 415"/>
          <p:cNvSpPr txBox="1"/>
          <p:nvPr/>
        </p:nvSpPr>
        <p:spPr>
          <a:xfrm>
            <a:off x="3581558" y="6220761"/>
            <a:ext cx="2204918" cy="27232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b="1" kern="100" dirty="0">
                <a:solidFill>
                  <a:srgbClr val="000000"/>
                </a:solidFill>
                <a:effectLst/>
                <a:latin typeface="Times New Roman"/>
                <a:ea typeface="宋体"/>
              </a:rPr>
              <a:t>最大应力</a:t>
            </a:r>
          </a:p>
        </p:txBody>
      </p:sp>
      <p:sp>
        <p:nvSpPr>
          <p:cNvPr id="23" name="KSO_Shape">
            <a:hlinkClick r:id="rId4" action="ppaction://hlinksldjump"/>
          </p:cNvPr>
          <p:cNvSpPr/>
          <p:nvPr/>
        </p:nvSpPr>
        <p:spPr>
          <a:xfrm>
            <a:off x="8150547" y="5562079"/>
            <a:ext cx="453901" cy="520452"/>
          </a:xfrm>
          <a:custGeom>
            <a:avLst/>
            <a:gdLst>
              <a:gd name="connsiteX0" fmla="*/ 1056922 w 2632041"/>
              <a:gd name="connsiteY0" fmla="*/ 0 h 3744416"/>
              <a:gd name="connsiteX1" fmla="*/ 2113844 w 2632041"/>
              <a:gd name="connsiteY1" fmla="*/ 1056922 h 3744416"/>
              <a:gd name="connsiteX2" fmla="*/ 2113843 w 2632041"/>
              <a:gd name="connsiteY2" fmla="*/ 2023929 h 3744416"/>
              <a:gd name="connsiteX3" fmla="*/ 2620710 w 2632041"/>
              <a:gd name="connsiteY3" fmla="*/ 1728192 h 3744416"/>
              <a:gd name="connsiteX4" fmla="*/ 2632041 w 2632041"/>
              <a:gd name="connsiteY4" fmla="*/ 1728192 h 3744416"/>
              <a:gd name="connsiteX5" fmla="*/ 1920947 w 2632041"/>
              <a:gd name="connsiteY5" fmla="*/ 2954219 h 3744416"/>
              <a:gd name="connsiteX6" fmla="*/ 1209850 w 2632041"/>
              <a:gd name="connsiteY6" fmla="*/ 1728192 h 3744416"/>
              <a:gd name="connsiteX7" fmla="*/ 1221182 w 2632041"/>
              <a:gd name="connsiteY7" fmla="*/ 1728192 h 3744416"/>
              <a:gd name="connsiteX8" fmla="*/ 1726854 w 2632041"/>
              <a:gd name="connsiteY8" fmla="*/ 2023232 h 3744416"/>
              <a:gd name="connsiteX9" fmla="*/ 1726854 w 2632041"/>
              <a:gd name="connsiteY9" fmla="*/ 1056922 h 3744416"/>
              <a:gd name="connsiteX10" fmla="*/ 1191936 w 2632041"/>
              <a:gd name="connsiteY10" fmla="*/ 400600 h 3744416"/>
              <a:gd name="connsiteX11" fmla="*/ 1056922 w 2632041"/>
              <a:gd name="connsiteY11" fmla="*/ 386989 h 3744416"/>
              <a:gd name="connsiteX12" fmla="*/ 921907 w 2632041"/>
              <a:gd name="connsiteY12" fmla="*/ 400600 h 3744416"/>
              <a:gd name="connsiteX13" fmla="*/ 386989 w 2632041"/>
              <a:gd name="connsiteY13" fmla="*/ 1056922 h 3744416"/>
              <a:gd name="connsiteX14" fmla="*/ 386989 w 2632041"/>
              <a:gd name="connsiteY14" fmla="*/ 3744416 h 3744416"/>
              <a:gd name="connsiteX15" fmla="*/ 0 w 2632041"/>
              <a:gd name="connsiteY15" fmla="*/ 3744416 h 3744416"/>
              <a:gd name="connsiteX16" fmla="*/ 0 w 2632041"/>
              <a:gd name="connsiteY16" fmla="*/ 1056922 h 3744416"/>
              <a:gd name="connsiteX17" fmla="*/ 1056922 w 2632041"/>
              <a:gd name="connsiteY17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041" h="3744416">
                <a:moveTo>
                  <a:pt x="1056922" y="0"/>
                </a:moveTo>
                <a:cubicBezTo>
                  <a:pt x="1640644" y="0"/>
                  <a:pt x="2113844" y="473200"/>
                  <a:pt x="2113844" y="1056922"/>
                </a:cubicBezTo>
                <a:lnTo>
                  <a:pt x="2113843" y="2023929"/>
                </a:lnTo>
                <a:lnTo>
                  <a:pt x="2620710" y="1728192"/>
                </a:lnTo>
                <a:lnTo>
                  <a:pt x="2632041" y="1728192"/>
                </a:lnTo>
                <a:lnTo>
                  <a:pt x="1920947" y="2954219"/>
                </a:lnTo>
                <a:lnTo>
                  <a:pt x="1209850" y="1728192"/>
                </a:lnTo>
                <a:lnTo>
                  <a:pt x="1221182" y="1728192"/>
                </a:lnTo>
                <a:lnTo>
                  <a:pt x="1726854" y="2023232"/>
                </a:lnTo>
                <a:lnTo>
                  <a:pt x="1726854" y="1056922"/>
                </a:lnTo>
                <a:cubicBezTo>
                  <a:pt x="1726854" y="733177"/>
                  <a:pt x="1497213" y="463068"/>
                  <a:pt x="1191936" y="400600"/>
                </a:cubicBezTo>
                <a:lnTo>
                  <a:pt x="1056922" y="386989"/>
                </a:lnTo>
                <a:lnTo>
                  <a:pt x="921907" y="400600"/>
                </a:lnTo>
                <a:cubicBezTo>
                  <a:pt x="616630" y="463068"/>
                  <a:pt x="386989" y="733177"/>
                  <a:pt x="386989" y="1056922"/>
                </a:cubicBezTo>
                <a:lnTo>
                  <a:pt x="386989" y="3744416"/>
                </a:lnTo>
                <a:lnTo>
                  <a:pt x="0" y="3744416"/>
                </a:lnTo>
                <a:lnTo>
                  <a:pt x="0" y="1056922"/>
                </a:lnTo>
                <a:cubicBezTo>
                  <a:pt x="0" y="473200"/>
                  <a:pt x="473200" y="0"/>
                  <a:pt x="1056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验证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设计要求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03354"/>
              </p:ext>
            </p:extLst>
          </p:nvPr>
        </p:nvGraphicFramePr>
        <p:xfrm>
          <a:off x="539750" y="1268413"/>
          <a:ext cx="8064698" cy="11957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95946"/>
                <a:gridCol w="1800200"/>
                <a:gridCol w="1728192"/>
                <a:gridCol w="1656184"/>
                <a:gridCol w="1584176"/>
              </a:tblGrid>
              <a:tr h="464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使用状况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抗风能力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上升时间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工作载荷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工作</a:t>
                      </a:r>
                      <a:r>
                        <a:rPr lang="zh-CN" sz="16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高度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停车使用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抗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级强风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39~49km/h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  <a:hlinkClick r:id="rId4" action="ppaction://hlinksldjump"/>
                        </a:rPr>
                        <a:t>&lt; 5min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20kg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&gt; 6m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38882" y="2708920"/>
            <a:ext cx="80655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000000"/>
                </a:solidFill>
                <a:latin typeface="宋体"/>
                <a:ea typeface="宋体"/>
              </a:rPr>
              <a:t>升降平台的设计除了满足总体要求外，还应满足以下</a:t>
            </a:r>
            <a:r>
              <a:rPr lang="zh-CN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要求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：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1.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升降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平台受载后的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偏转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角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度小于</a:t>
            </a:r>
            <a:r>
              <a:rPr lang="en-US" altLang="zh-CN" sz="2400" b="1" dirty="0">
                <a:solidFill>
                  <a:srgbClr val="000000"/>
                </a:solidFill>
                <a:latin typeface="宋体"/>
                <a:ea typeface="宋体"/>
              </a:rPr>
              <a:t>0.09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°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2.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满足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两种工况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需求：平地和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15°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坡面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3.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平稳直线上升要求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4.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刚度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、强度和稳定性要求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F8DD95AB-8A7E-4CA7-8FA0-230F0B924392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29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339752" y="1883420"/>
            <a:ext cx="1096516" cy="8255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023407" y="2035820"/>
            <a:ext cx="1096516" cy="8255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5868144" y="2035820"/>
            <a:ext cx="1096516" cy="8255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7547855" y="2035820"/>
            <a:ext cx="1096516" cy="8255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6156176" y="3284984"/>
            <a:ext cx="648072" cy="554236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6092366" y="3889371"/>
            <a:ext cx="648072" cy="554236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3900339" y="4400064"/>
            <a:ext cx="648072" cy="554236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4571665" y="4951798"/>
            <a:ext cx="648072" cy="554236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itle"/>
          <p:cNvSpPr txBox="1"/>
          <p:nvPr>
            <p:custDataLst>
              <p:tags r:id="rId2"/>
            </p:custDataLst>
          </p:nvPr>
        </p:nvSpPr>
        <p:spPr>
          <a:xfrm>
            <a:off x="4202056" y="2980701"/>
            <a:ext cx="3970344" cy="444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微软雅黑"/>
                <a:ea typeface="微软雅黑"/>
              </a:rPr>
              <a:t>选题背景及意义</a:t>
            </a:r>
            <a:endParaRPr lang="zh-CN" altLang="en-US" sz="3600" b="1" dirty="0">
              <a:latin typeface="微软雅黑"/>
              <a:ea typeface="微软雅黑"/>
            </a:endParaRP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>
            <a:off x="3815736" y="305489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 dirty="0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MH_Others_2"/>
          <p:cNvSpPr txBox="1"/>
          <p:nvPr>
            <p:custDataLst>
              <p:tags r:id="rId4"/>
            </p:custDataLst>
          </p:nvPr>
        </p:nvSpPr>
        <p:spPr>
          <a:xfrm>
            <a:off x="1776858" y="3007148"/>
            <a:ext cx="143001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altLang="zh-CN" sz="2400" b="1" dirty="0" smtClean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Chapter</a:t>
            </a:r>
            <a:endParaRPr lang="zh-CN" altLang="en-US" sz="24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MH_Number"/>
          <p:cNvSpPr/>
          <p:nvPr>
            <p:custDataLst>
              <p:tags r:id="rId5"/>
            </p:custDataLst>
          </p:nvPr>
        </p:nvSpPr>
        <p:spPr>
          <a:xfrm>
            <a:off x="3211546" y="2743200"/>
            <a:ext cx="707311" cy="1022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4000" b="1" dirty="0" smtClean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4000" b="1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E0EEBEBF-9484-4C3A-AF17-5563EE24E71E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3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4286" y="1828122"/>
            <a:ext cx="5660571" cy="1262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prstTxWarp prst="textPlain">
              <a:avLst/>
            </a:prstTxWarp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ea typeface="HanWangWCL10" panose="02020500000000000000" pitchFamily="18" charset="-120"/>
              </a:rPr>
              <a:t>THANKS</a:t>
            </a:r>
            <a:endParaRPr lang="zh-CN" altLang="en-US" sz="9600" b="1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  <a:ea typeface="HanWangWCL10" panose="02020500000000000000" pitchFamily="18" charset="-120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-9525" y="3163888"/>
            <a:ext cx="5670550" cy="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2987824" y="4509120"/>
            <a:ext cx="6160939" cy="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087688" y="3259138"/>
            <a:ext cx="2428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 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2815998" y="3182948"/>
            <a:ext cx="5644434" cy="1221904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请各位老师批评指正！</a:t>
            </a:r>
            <a:endParaRPr lang="zh-CN" altLang="en-US" sz="4400" b="1" spc="300" dirty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958BE9D5-2E06-4029-B426-79B205692BB0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30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4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750" y="1271588"/>
            <a:ext cx="817753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70000"/>
              </a:lnSpc>
              <a:spcBef>
                <a:spcPts val="600"/>
              </a:spcBef>
              <a:buNone/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    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战场信息化是现代战争的必然趋势，光电侦察系统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组成了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现代化战争不可或缺的部分。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将光电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侦察设备都装备在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车载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升降平台上，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增强</a:t>
            </a:r>
            <a:r>
              <a:rPr lang="zh-CN" altLang="en-US" sz="2000" b="1" dirty="0">
                <a:solidFill>
                  <a:srgbClr val="000000"/>
                </a:solidFill>
                <a:latin typeface="宋体"/>
                <a:ea typeface="宋体"/>
              </a:rPr>
              <a:t>了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系统的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灵活性</a:t>
            </a:r>
            <a:r>
              <a:rPr lang="zh-CN" altLang="zh-CN" sz="2000" b="1" dirty="0">
                <a:solidFill>
                  <a:srgbClr val="000000"/>
                </a:solidFill>
                <a:latin typeface="宋体"/>
                <a:ea typeface="宋体"/>
              </a:rPr>
              <a:t>和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机动性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提高了远距离探测能力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和作用</a:t>
            </a:r>
            <a:r>
              <a:rPr lang="zh-CN" altLang="en-US" sz="2000" b="1" dirty="0">
                <a:solidFill>
                  <a:srgbClr val="000000"/>
                </a:solidFill>
                <a:latin typeface="宋体"/>
                <a:ea typeface="宋体"/>
              </a:rPr>
              <a:t>距离，使得载车能够更好的隐藏自己，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提高了生存能力</a:t>
            </a:r>
            <a:r>
              <a:rPr lang="zh-CN" altLang="zh-CN" sz="2000" b="1" dirty="0" smtClean="0">
                <a:solidFill>
                  <a:srgbClr val="000000"/>
                </a:solidFill>
                <a:latin typeface="宋体"/>
                <a:ea typeface="宋体"/>
              </a:rPr>
              <a:t>。</a:t>
            </a:r>
            <a:endParaRPr lang="zh-CN" altLang="en-US" sz="20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 algn="just" eaLnBrk="1" hangingPunct="1">
              <a:lnSpc>
                <a:spcPct val="170000"/>
              </a:lnSpc>
              <a:spcBef>
                <a:spcPts val="600"/>
              </a:spcBef>
              <a:buFontTx/>
              <a:buNone/>
              <a:defRPr/>
            </a:pPr>
            <a:endParaRPr lang="zh-CN" altLang="en-US" sz="700" b="1" dirty="0">
              <a:solidFill>
                <a:srgbClr val="000000"/>
              </a:solidFill>
              <a:latin typeface="+mn-lt"/>
              <a:ea typeface="宋体"/>
            </a:endParaRPr>
          </a:p>
        </p:txBody>
      </p:sp>
      <p:sp>
        <p:nvSpPr>
          <p:cNvPr id="16" name="MH_PageTitle"/>
          <p:cNvSpPr txBox="1"/>
          <p:nvPr>
            <p:custDataLst>
              <p:tags r:id="rId3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1.1 </a:t>
            </a:r>
            <a:r>
              <a:rPr lang="zh-CN" altLang="zh-CN" sz="2800" b="1" dirty="0" smtClean="0">
                <a:latin typeface="微软雅黑"/>
                <a:ea typeface="微软雅黑"/>
              </a:rPr>
              <a:t>研究的</a:t>
            </a:r>
            <a:r>
              <a:rPr lang="zh-CN" altLang="en-US" sz="2800" b="1" dirty="0">
                <a:latin typeface="微软雅黑"/>
                <a:ea typeface="微软雅黑"/>
              </a:rPr>
              <a:t>背景</a:t>
            </a:r>
            <a:r>
              <a:rPr lang="zh-CN" altLang="zh-CN" sz="2800" b="1" dirty="0" smtClean="0">
                <a:latin typeface="微软雅黑"/>
                <a:ea typeface="微软雅黑"/>
              </a:rPr>
              <a:t>及</a:t>
            </a:r>
            <a:r>
              <a:rPr lang="zh-CN" altLang="zh-CN" sz="2800" b="1" dirty="0">
                <a:latin typeface="微软雅黑"/>
                <a:ea typeface="微软雅黑"/>
              </a:rPr>
              <a:t>意义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7" name="MH_Other_4"/>
          <p:cNvSpPr/>
          <p:nvPr>
            <p:custDataLst>
              <p:tags r:id="rId4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371C628A-1C91-427E-B546-A3F71ADE4736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4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07394" y="3591075"/>
            <a:ext cx="6129212" cy="2991138"/>
            <a:chOff x="1511660" y="3591075"/>
            <a:chExt cx="6129212" cy="2991138"/>
          </a:xfrm>
        </p:grpSpPr>
        <p:grpSp>
          <p:nvGrpSpPr>
            <p:cNvPr id="5" name="组合 4"/>
            <p:cNvGrpSpPr/>
            <p:nvPr/>
          </p:nvGrpSpPr>
          <p:grpSpPr>
            <a:xfrm>
              <a:off x="1511660" y="3591075"/>
              <a:ext cx="3913845" cy="2502221"/>
              <a:chOff x="1547664" y="3683591"/>
              <a:chExt cx="3913845" cy="2502221"/>
            </a:xfrm>
          </p:grpSpPr>
          <p:pic>
            <p:nvPicPr>
              <p:cNvPr id="7" name="Picture 2" descr="C:\Users\Miss Gu~\Desktop\61f6347c9730ecb5e0a1f773d53b4e9c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5750"/>
                        </a14:imgEffect>
                        <a14:imgEffect>
                          <a14:saturation sat="1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51"/>
              <a:stretch/>
            </p:blipFill>
            <p:spPr bwMode="auto">
              <a:xfrm>
                <a:off x="1547664" y="3683591"/>
                <a:ext cx="1866903" cy="2488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C:\Users\Miss Gu~\Desktop\201142185724569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4120595" y="3709980"/>
                <a:ext cx="1340914" cy="247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3556338" y="6165304"/>
              <a:ext cx="2031325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微软雅黑"/>
                </a:rPr>
                <a:t>市场上的升降平台</a:t>
              </a:r>
            </a:p>
          </p:txBody>
        </p:sp>
        <p:pic>
          <p:nvPicPr>
            <p:cNvPr id="18" name="图片 17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122" y="3651846"/>
              <a:ext cx="1512750" cy="244256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41300077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PageTitle"/>
          <p:cNvSpPr txBox="1"/>
          <p:nvPr>
            <p:custDataLst>
              <p:tags r:id="rId2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1.2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国内外</a:t>
            </a:r>
            <a:r>
              <a:rPr lang="zh-CN" altLang="en-US" sz="2800" b="1" dirty="0">
                <a:solidFill>
                  <a:srgbClr val="000000"/>
                </a:solidFill>
                <a:latin typeface="微软雅黑"/>
                <a:ea typeface="微软雅黑"/>
              </a:rPr>
              <a:t>发展现状及趋势</a:t>
            </a:r>
          </a:p>
        </p:txBody>
      </p:sp>
      <p:sp>
        <p:nvSpPr>
          <p:cNvPr id="21" name="MH_Other_4"/>
          <p:cNvSpPr/>
          <p:nvPr>
            <p:custDataLst>
              <p:tags r:id="rId3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3618" y="2600272"/>
            <a:ext cx="7456764" cy="3637040"/>
            <a:chOff x="641983" y="1628800"/>
            <a:chExt cx="7456764" cy="3637040"/>
          </a:xfrm>
        </p:grpSpPr>
        <p:sp>
          <p:nvSpPr>
            <p:cNvPr id="12" name="MH_Other_8"/>
            <p:cNvSpPr/>
            <p:nvPr>
              <p:custDataLst>
                <p:tags r:id="rId4"/>
              </p:custDataLst>
            </p:nvPr>
          </p:nvSpPr>
          <p:spPr>
            <a:xfrm rot="5400000">
              <a:off x="4495800" y="4076700"/>
              <a:ext cx="144463" cy="169863"/>
            </a:xfrm>
            <a:prstGeom prst="chevron">
              <a:avLst>
                <a:gd name="adj" fmla="val 62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" name="MH_Other_1"/>
            <p:cNvSpPr/>
            <p:nvPr>
              <p:custDataLst>
                <p:tags r:id="rId5"/>
              </p:custDataLst>
            </p:nvPr>
          </p:nvSpPr>
          <p:spPr>
            <a:xfrm>
              <a:off x="721126" y="1628800"/>
              <a:ext cx="1635197" cy="1592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6"/>
              </p:custDataLst>
            </p:nvPr>
          </p:nvSpPr>
          <p:spPr>
            <a:xfrm>
              <a:off x="641983" y="4087854"/>
              <a:ext cx="1794760" cy="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38" name="MH_Text_1"/>
            <p:cNvSpPr/>
            <p:nvPr>
              <p:custDataLst>
                <p:tags r:id="rId7"/>
              </p:custDataLst>
            </p:nvPr>
          </p:nvSpPr>
          <p:spPr>
            <a:xfrm>
              <a:off x="820190" y="4513674"/>
              <a:ext cx="1430685" cy="7521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000000"/>
                  </a:solidFill>
                  <a:latin typeface="宋体"/>
                  <a:ea typeface="宋体"/>
                </a:rPr>
                <a:t>折叠式升降</a:t>
              </a:r>
              <a:endParaRPr lang="zh-CN" altLang="en-US" b="1" dirty="0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3" b="13"/>
            <a:stretch/>
          </p:blipFill>
          <p:spPr>
            <a:xfrm>
              <a:off x="782083" y="1700808"/>
              <a:ext cx="1515521" cy="2388592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383133" y="4005064"/>
              <a:ext cx="304800" cy="304800"/>
              <a:chOff x="1383133" y="4005064"/>
              <a:chExt cx="304800" cy="304800"/>
            </a:xfrm>
          </p:grpSpPr>
          <p:sp>
            <p:nvSpPr>
              <p:cNvPr id="5" name="MH_Other_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383133" y="4005064"/>
                <a:ext cx="304800" cy="30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MH_Other_4"/>
              <p:cNvSpPr/>
              <p:nvPr>
                <p:custDataLst>
                  <p:tags r:id="rId24"/>
                </p:custDataLst>
              </p:nvPr>
            </p:nvSpPr>
            <p:spPr>
              <a:xfrm rot="5400000">
                <a:off x="1470899" y="4076073"/>
                <a:ext cx="129268" cy="135309"/>
              </a:xfrm>
              <a:prstGeom prst="chevron">
                <a:avLst>
                  <a:gd name="adj" fmla="val 62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" name="MH_Other_1"/>
            <p:cNvSpPr/>
            <p:nvPr>
              <p:custDataLst>
                <p:tags r:id="rId8"/>
              </p:custDataLst>
            </p:nvPr>
          </p:nvSpPr>
          <p:spPr>
            <a:xfrm>
              <a:off x="2603541" y="1628800"/>
              <a:ext cx="1635197" cy="1592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52" name="MH_Other_2"/>
            <p:cNvSpPr/>
            <p:nvPr>
              <p:custDataLst>
                <p:tags r:id="rId9"/>
              </p:custDataLst>
            </p:nvPr>
          </p:nvSpPr>
          <p:spPr>
            <a:xfrm>
              <a:off x="2524398" y="4087854"/>
              <a:ext cx="1794760" cy="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53" name="MH_Text_1"/>
            <p:cNvSpPr/>
            <p:nvPr>
              <p:custDataLst>
                <p:tags r:id="rId10"/>
              </p:custDataLst>
            </p:nvPr>
          </p:nvSpPr>
          <p:spPr>
            <a:xfrm>
              <a:off x="2702605" y="4513674"/>
              <a:ext cx="1430685" cy="7521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000000"/>
                  </a:solidFill>
                  <a:latin typeface="宋体"/>
                  <a:ea typeface="宋体"/>
                </a:rPr>
                <a:t>悬臂式升降</a:t>
              </a:r>
              <a:endParaRPr lang="zh-CN" altLang="en-US" b="1" dirty="0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58" name="MH_Other_1"/>
            <p:cNvSpPr/>
            <p:nvPr>
              <p:custDataLst>
                <p:tags r:id="rId11"/>
              </p:custDataLst>
            </p:nvPr>
          </p:nvSpPr>
          <p:spPr>
            <a:xfrm>
              <a:off x="4490406" y="1628800"/>
              <a:ext cx="1635197" cy="1592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59" name="MH_Other_2"/>
            <p:cNvSpPr/>
            <p:nvPr>
              <p:custDataLst>
                <p:tags r:id="rId12"/>
              </p:custDataLst>
            </p:nvPr>
          </p:nvSpPr>
          <p:spPr>
            <a:xfrm>
              <a:off x="4411263" y="4087854"/>
              <a:ext cx="1794760" cy="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60" name="MH_Text_1"/>
            <p:cNvSpPr/>
            <p:nvPr>
              <p:custDataLst>
                <p:tags r:id="rId13"/>
              </p:custDataLst>
            </p:nvPr>
          </p:nvSpPr>
          <p:spPr>
            <a:xfrm>
              <a:off x="4589470" y="4513674"/>
              <a:ext cx="1430685" cy="7521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000000"/>
                  </a:solidFill>
                  <a:latin typeface="宋体"/>
                  <a:ea typeface="宋体"/>
                </a:rPr>
                <a:t>套筒式升降</a:t>
              </a:r>
              <a:endParaRPr lang="zh-CN" altLang="en-US" b="1" dirty="0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65" name="MH_Other_1"/>
            <p:cNvSpPr/>
            <p:nvPr>
              <p:custDataLst>
                <p:tags r:id="rId14"/>
              </p:custDataLst>
            </p:nvPr>
          </p:nvSpPr>
          <p:spPr>
            <a:xfrm>
              <a:off x="6387750" y="1628800"/>
              <a:ext cx="1635197" cy="1592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66" name="MH_Other_2"/>
            <p:cNvSpPr/>
            <p:nvPr>
              <p:custDataLst>
                <p:tags r:id="rId15"/>
              </p:custDataLst>
            </p:nvPr>
          </p:nvSpPr>
          <p:spPr>
            <a:xfrm>
              <a:off x="6303987" y="4078383"/>
              <a:ext cx="1794760" cy="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67" name="MH_Text_1"/>
            <p:cNvSpPr/>
            <p:nvPr>
              <p:custDataLst>
                <p:tags r:id="rId16"/>
              </p:custDataLst>
            </p:nvPr>
          </p:nvSpPr>
          <p:spPr>
            <a:xfrm>
              <a:off x="6486814" y="4513674"/>
              <a:ext cx="1430685" cy="7521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000000"/>
                  </a:solidFill>
                  <a:latin typeface="宋体"/>
                  <a:ea typeface="宋体"/>
                </a:rPr>
                <a:t>桁架式升降</a:t>
              </a:r>
              <a:endParaRPr lang="zh-CN" altLang="en-US" b="1" dirty="0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1" b="12"/>
            <a:stretch/>
          </p:blipFill>
          <p:spPr>
            <a:xfrm>
              <a:off x="2675701" y="1710183"/>
              <a:ext cx="1492154" cy="2368909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3265548" y="4005064"/>
              <a:ext cx="304800" cy="304800"/>
              <a:chOff x="1383133" y="4005064"/>
              <a:chExt cx="304800" cy="304800"/>
            </a:xfrm>
          </p:grpSpPr>
          <p:sp>
            <p:nvSpPr>
              <p:cNvPr id="56" name="MH_Other_3"/>
              <p:cNvSpPr/>
              <p:nvPr>
                <p:custDataLst>
                  <p:tags r:id="rId21"/>
                </p:custDataLst>
              </p:nvPr>
            </p:nvSpPr>
            <p:spPr>
              <a:xfrm>
                <a:off x="1383133" y="4005064"/>
                <a:ext cx="304800" cy="30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MH_Other_4"/>
              <p:cNvSpPr/>
              <p:nvPr>
                <p:custDataLst>
                  <p:tags r:id="rId22"/>
                </p:custDataLst>
              </p:nvPr>
            </p:nvSpPr>
            <p:spPr>
              <a:xfrm rot="5400000">
                <a:off x="1470899" y="4076073"/>
                <a:ext cx="129268" cy="135309"/>
              </a:xfrm>
              <a:prstGeom prst="chevron">
                <a:avLst>
                  <a:gd name="adj" fmla="val 62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8" y="1700808"/>
              <a:ext cx="1512168" cy="2378284"/>
            </a:xfrm>
            <a:prstGeom prst="rect">
              <a:avLst/>
            </a:prstGeom>
          </p:spPr>
        </p:pic>
        <p:grpSp>
          <p:nvGrpSpPr>
            <p:cNvPr id="62" name="组合 61"/>
            <p:cNvGrpSpPr/>
            <p:nvPr/>
          </p:nvGrpSpPr>
          <p:grpSpPr>
            <a:xfrm>
              <a:off x="5152413" y="4005064"/>
              <a:ext cx="304800" cy="304800"/>
              <a:chOff x="1383133" y="4005064"/>
              <a:chExt cx="304800" cy="304800"/>
            </a:xfrm>
          </p:grpSpPr>
          <p:sp>
            <p:nvSpPr>
              <p:cNvPr id="63" name="MH_Other_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83133" y="4005064"/>
                <a:ext cx="304800" cy="30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MH_Other_4"/>
              <p:cNvSpPr/>
              <p:nvPr>
                <p:custDataLst>
                  <p:tags r:id="rId20"/>
                </p:custDataLst>
              </p:nvPr>
            </p:nvSpPr>
            <p:spPr>
              <a:xfrm rot="5400000">
                <a:off x="1470899" y="4076073"/>
                <a:ext cx="129268" cy="135309"/>
              </a:xfrm>
              <a:prstGeom prst="chevron">
                <a:avLst>
                  <a:gd name="adj" fmla="val 62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73"/>
            <a:stretch/>
          </p:blipFill>
          <p:spPr>
            <a:xfrm>
              <a:off x="6438655" y="1700808"/>
              <a:ext cx="1527003" cy="2378284"/>
            </a:xfrm>
            <a:prstGeom prst="rect">
              <a:avLst/>
            </a:prstGeom>
          </p:spPr>
        </p:pic>
        <p:grpSp>
          <p:nvGrpSpPr>
            <p:cNvPr id="69" name="组合 68"/>
            <p:cNvGrpSpPr/>
            <p:nvPr/>
          </p:nvGrpSpPr>
          <p:grpSpPr>
            <a:xfrm>
              <a:off x="7049757" y="4005064"/>
              <a:ext cx="304800" cy="304800"/>
              <a:chOff x="1383133" y="4005064"/>
              <a:chExt cx="304800" cy="304800"/>
            </a:xfrm>
          </p:grpSpPr>
          <p:sp>
            <p:nvSpPr>
              <p:cNvPr id="70" name="MH_Other_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83133" y="4005064"/>
                <a:ext cx="304800" cy="30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MH_Other_4"/>
              <p:cNvSpPr/>
              <p:nvPr>
                <p:custDataLst>
                  <p:tags r:id="rId18"/>
                </p:custDataLst>
              </p:nvPr>
            </p:nvSpPr>
            <p:spPr>
              <a:xfrm rot="5400000">
                <a:off x="1470899" y="4076073"/>
                <a:ext cx="129268" cy="135309"/>
              </a:xfrm>
              <a:prstGeom prst="chevron">
                <a:avLst>
                  <a:gd name="adj" fmla="val 62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539750" y="1268760"/>
            <a:ext cx="8136705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    国内车载</a:t>
            </a:r>
            <a:r>
              <a:rPr lang="zh-CN" altLang="en-US" sz="2000" b="1" dirty="0">
                <a:solidFill>
                  <a:srgbClr val="000000"/>
                </a:solidFill>
                <a:latin typeface="宋体"/>
                <a:ea typeface="宋体"/>
              </a:rPr>
              <a:t>光电侦察系统升降平台的研究较为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/>
                <a:ea typeface="宋体"/>
              </a:rPr>
              <a:t>少见，一般可将车载升降平台分为以下四种：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DAAE7B24-CEA9-4639-B5D0-0BEA16BFD542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5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92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itle"/>
          <p:cNvSpPr txBox="1"/>
          <p:nvPr>
            <p:custDataLst>
              <p:tags r:id="rId2"/>
            </p:custDataLst>
          </p:nvPr>
        </p:nvSpPr>
        <p:spPr>
          <a:xfrm>
            <a:off x="4202056" y="2980701"/>
            <a:ext cx="4186368" cy="444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ea typeface="微软雅黑"/>
              </a:rPr>
              <a:t>车载光电侦察</a:t>
            </a:r>
            <a:r>
              <a:rPr lang="zh-CN" altLang="en-US" b="1" dirty="0" smtClean="0">
                <a:ea typeface="微软雅黑"/>
              </a:rPr>
              <a:t>系统</a:t>
            </a:r>
            <a:endParaRPr lang="en-US" altLang="zh-CN" b="1" dirty="0" smtClean="0">
              <a:ea typeface="微软雅黑"/>
            </a:endParaRPr>
          </a:p>
          <a:p>
            <a:r>
              <a:rPr lang="zh-CN" altLang="en-US" b="1" dirty="0" smtClean="0">
                <a:ea typeface="微软雅黑"/>
              </a:rPr>
              <a:t>升降平台方案设计</a:t>
            </a:r>
            <a:endParaRPr lang="zh-CN" altLang="en-US" b="1" dirty="0">
              <a:ea typeface="微软雅黑"/>
            </a:endParaRPr>
          </a:p>
        </p:txBody>
      </p:sp>
      <p:sp>
        <p:nvSpPr>
          <p:cNvPr id="3" name="MH_Others_1"/>
          <p:cNvSpPr/>
          <p:nvPr>
            <p:custDataLst>
              <p:tags r:id="rId3"/>
            </p:custDataLst>
          </p:nvPr>
        </p:nvSpPr>
        <p:spPr>
          <a:xfrm>
            <a:off x="3815736" y="305489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B2B2B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400" b="1" dirty="0">
              <a:solidFill>
                <a:srgbClr val="B2B2B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MH_Others_2"/>
          <p:cNvSpPr txBox="1"/>
          <p:nvPr>
            <p:custDataLst>
              <p:tags r:id="rId4"/>
            </p:custDataLst>
          </p:nvPr>
        </p:nvSpPr>
        <p:spPr>
          <a:xfrm>
            <a:off x="1776858" y="3007148"/>
            <a:ext cx="143001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altLang="zh-CN" sz="2400" b="1" dirty="0" smtClean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Chapter</a:t>
            </a:r>
            <a:endParaRPr lang="zh-CN" altLang="en-US" sz="24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MH_Number"/>
          <p:cNvSpPr/>
          <p:nvPr>
            <p:custDataLst>
              <p:tags r:id="rId5"/>
            </p:custDataLst>
          </p:nvPr>
        </p:nvSpPr>
        <p:spPr>
          <a:xfrm>
            <a:off x="3211546" y="2743200"/>
            <a:ext cx="707311" cy="1022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4000" b="1" smtClean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4000" b="1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B7E6F55D-06F3-46F1-B1F2-EE914350C087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6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2</a:t>
            </a: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.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1</a:t>
            </a: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设计要求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089891"/>
              </p:ext>
            </p:extLst>
          </p:nvPr>
        </p:nvGraphicFramePr>
        <p:xfrm>
          <a:off x="539750" y="1268413"/>
          <a:ext cx="8064698" cy="11957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95946"/>
                <a:gridCol w="1800200"/>
                <a:gridCol w="1728192"/>
                <a:gridCol w="1656184"/>
                <a:gridCol w="1584176"/>
              </a:tblGrid>
              <a:tr h="464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使用状况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抗风能力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上升时间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工作载荷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工作</a:t>
                      </a:r>
                      <a:r>
                        <a:rPr lang="zh-CN" sz="16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高度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停车使用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抗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级强风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39~49km/h</a:t>
                      </a: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&lt; 5min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20kg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 panose="02020603050405020304" pitchFamily="18" charset="0"/>
                        </a:rPr>
                        <a:t>&gt; 6m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38882" y="2708920"/>
            <a:ext cx="80655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000000"/>
                </a:solidFill>
                <a:latin typeface="宋体"/>
                <a:ea typeface="宋体"/>
              </a:rPr>
              <a:t>升降平台的设计除了满足总体要求外，还应满足以下</a:t>
            </a:r>
            <a:r>
              <a:rPr lang="zh-CN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要求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：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1.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升降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平台受载后的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偏转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角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度小于</a:t>
            </a:r>
            <a:r>
              <a:rPr lang="en-US" altLang="zh-CN" sz="2400" b="1" dirty="0">
                <a:solidFill>
                  <a:srgbClr val="000000"/>
                </a:solidFill>
                <a:latin typeface="宋体"/>
                <a:ea typeface="宋体"/>
              </a:rPr>
              <a:t>0.09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°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2.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满足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两种工况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需求：平地和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15°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坡面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3.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平稳直线上升要求</a:t>
            </a:r>
            <a:endParaRPr lang="en-US" altLang="zh-CN" sz="2400" b="1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宋体"/>
                <a:ea typeface="宋体"/>
              </a:rPr>
              <a:t>4.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/>
                <a:ea typeface="宋体"/>
              </a:rPr>
              <a:t>刚度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、强度和稳定性要求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F8DD95AB-8A7E-4CA7-8FA0-230F0B924392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7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769938" y="366713"/>
            <a:ext cx="7562850" cy="8810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2</a:t>
            </a: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.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2</a:t>
            </a:r>
            <a:r>
              <a:rPr lang="da-DK" altLang="zh-CN" sz="2800" b="1" dirty="0" smtClean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黑箱法求解</a:t>
            </a:r>
            <a:endParaRPr lang="zh-CN" altLang="en-US" sz="28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MH_Other_4"/>
          <p:cNvSpPr/>
          <p:nvPr>
            <p:custDataLst>
              <p:tags r:id="rId2"/>
            </p:custDataLst>
          </p:nvPr>
        </p:nvSpPr>
        <p:spPr>
          <a:xfrm>
            <a:off x="0" y="493713"/>
            <a:ext cx="642938" cy="628650"/>
          </a:xfrm>
          <a:prstGeom prst="homePlate">
            <a:avLst>
              <a:gd name="adj" fmla="val 31720"/>
            </a:avLst>
          </a:pr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>
              <a:solidFill>
                <a:srgbClr val="FEFEFE"/>
              </a:solidFill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2777" y="1486855"/>
            <a:ext cx="7258447" cy="4894473"/>
            <a:chOff x="-223271" y="1"/>
            <a:chExt cx="5921719" cy="3708399"/>
          </a:xfrm>
        </p:grpSpPr>
        <p:grpSp>
          <p:nvGrpSpPr>
            <p:cNvPr id="5" name="组合 4"/>
            <p:cNvGrpSpPr/>
            <p:nvPr/>
          </p:nvGrpSpPr>
          <p:grpSpPr>
            <a:xfrm>
              <a:off x="-223271" y="1"/>
              <a:ext cx="5921719" cy="3358661"/>
              <a:chOff x="-223271" y="1"/>
              <a:chExt cx="5921719" cy="3358661"/>
            </a:xfrm>
          </p:grpSpPr>
          <p:sp>
            <p:nvSpPr>
              <p:cNvPr id="7" name="文本框 318"/>
              <p:cNvSpPr txBox="1"/>
              <p:nvPr/>
            </p:nvSpPr>
            <p:spPr>
              <a:xfrm>
                <a:off x="1644160" y="893210"/>
                <a:ext cx="1565031" cy="1451231"/>
              </a:xfrm>
              <a:prstGeom prst="rect">
                <a:avLst/>
              </a:prstGeom>
              <a:noFill/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军用车载</a:t>
                </a: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光电</a:t>
                </a:r>
                <a:endParaRPr lang="en-US" altLang="zh-CN" sz="1600" b="1" kern="100" dirty="0" smtClean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侦察</a:t>
                </a: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系统</a:t>
                </a: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升降平台</a:t>
                </a:r>
              </a:p>
            </p:txBody>
          </p:sp>
          <p:cxnSp>
            <p:nvCxnSpPr>
              <p:cNvPr id="8" name="直接箭头连接符 7"/>
              <p:cNvCxnSpPr/>
              <p:nvPr/>
            </p:nvCxnSpPr>
            <p:spPr>
              <a:xfrm>
                <a:off x="316523" y="1247630"/>
                <a:ext cx="133589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358"/>
              <p:cNvSpPr txBox="1"/>
              <p:nvPr/>
            </p:nvSpPr>
            <p:spPr>
              <a:xfrm>
                <a:off x="439615" y="860769"/>
                <a:ext cx="1212850" cy="38686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能量（驱动）</a:t>
                </a:r>
              </a:p>
            </p:txBody>
          </p:sp>
          <p:cxnSp>
            <p:nvCxnSpPr>
              <p:cNvPr id="10" name="直接箭头连接符 9"/>
              <p:cNvCxnSpPr/>
              <p:nvPr/>
            </p:nvCxnSpPr>
            <p:spPr>
              <a:xfrm>
                <a:off x="316523" y="2281239"/>
                <a:ext cx="13354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360"/>
              <p:cNvSpPr txBox="1"/>
              <p:nvPr/>
            </p:nvSpPr>
            <p:spPr>
              <a:xfrm>
                <a:off x="439615" y="1903167"/>
                <a:ext cx="1212850" cy="3867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信号</a:t>
                </a: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>
                <a:off x="3217984" y="1258227"/>
                <a:ext cx="13354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362"/>
              <p:cNvSpPr txBox="1"/>
              <p:nvPr/>
            </p:nvSpPr>
            <p:spPr>
              <a:xfrm>
                <a:off x="3209192" y="871365"/>
                <a:ext cx="2489256" cy="3867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能量（上升速度和举升力等）</a:t>
                </a:r>
              </a:p>
            </p:txBody>
          </p:sp>
          <p:sp>
            <p:nvSpPr>
              <p:cNvPr id="14" name="文本框 364"/>
              <p:cNvSpPr txBox="1"/>
              <p:nvPr/>
            </p:nvSpPr>
            <p:spPr>
              <a:xfrm>
                <a:off x="-223271" y="1371600"/>
                <a:ext cx="1875541" cy="3867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低处的光电</a:t>
                </a: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侦</a:t>
                </a:r>
                <a:r>
                  <a:rPr lang="zh-CN" altLang="en-US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察</a:t>
                </a: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系统</a:t>
                </a:r>
                <a:endParaRPr lang="zh-CN" sz="1600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15" name="右箭头 14"/>
              <p:cNvSpPr/>
              <p:nvPr/>
            </p:nvSpPr>
            <p:spPr>
              <a:xfrm>
                <a:off x="0" y="1626577"/>
                <a:ext cx="1651635" cy="201930"/>
              </a:xfrm>
              <a:prstGeom prst="rightArrow">
                <a:avLst/>
              </a:prstGeom>
              <a:noFill/>
              <a:ln w="127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文本框 366"/>
              <p:cNvSpPr txBox="1"/>
              <p:nvPr/>
            </p:nvSpPr>
            <p:spPr>
              <a:xfrm>
                <a:off x="3209191" y="1371600"/>
                <a:ext cx="1843040" cy="3867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高处的光电</a:t>
                </a: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侦</a:t>
                </a:r>
                <a:r>
                  <a:rPr lang="zh-CN" altLang="en-US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察</a:t>
                </a:r>
                <a:r>
                  <a:rPr lang="zh-CN" sz="1600" b="1" kern="100" dirty="0" smtClean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系统</a:t>
                </a:r>
                <a:endParaRPr lang="zh-CN" sz="1600" b="1" kern="100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17" name="右箭头 16"/>
              <p:cNvSpPr/>
              <p:nvPr/>
            </p:nvSpPr>
            <p:spPr>
              <a:xfrm>
                <a:off x="3209192" y="1626577"/>
                <a:ext cx="1651635" cy="201930"/>
              </a:xfrm>
              <a:prstGeom prst="rightArrow">
                <a:avLst/>
              </a:prstGeom>
              <a:noFill/>
              <a:ln w="127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b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>
                <a:off x="3209192" y="2272444"/>
                <a:ext cx="13354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369"/>
              <p:cNvSpPr txBox="1"/>
              <p:nvPr/>
            </p:nvSpPr>
            <p:spPr>
              <a:xfrm>
                <a:off x="3332284" y="1894375"/>
                <a:ext cx="1212850" cy="3867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信号</a:t>
                </a:r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 flipV="1">
                <a:off x="1987061" y="2398999"/>
                <a:ext cx="0" cy="7744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371"/>
              <p:cNvSpPr txBox="1"/>
              <p:nvPr/>
            </p:nvSpPr>
            <p:spPr>
              <a:xfrm>
                <a:off x="1661746" y="2708031"/>
                <a:ext cx="448407" cy="65063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eaVert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灰尘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 flipV="1">
                <a:off x="2795953" y="2398999"/>
                <a:ext cx="0" cy="7744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373"/>
              <p:cNvSpPr txBox="1"/>
              <p:nvPr/>
            </p:nvSpPr>
            <p:spPr>
              <a:xfrm>
                <a:off x="2470638" y="2708031"/>
                <a:ext cx="448310" cy="650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eaVert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温度</a:t>
                </a:r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 flipV="1">
                <a:off x="2004646" y="1"/>
                <a:ext cx="0" cy="8713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378"/>
              <p:cNvSpPr txBox="1"/>
              <p:nvPr/>
            </p:nvSpPr>
            <p:spPr>
              <a:xfrm>
                <a:off x="1679330" y="167054"/>
                <a:ext cx="448310" cy="650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eaVert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振动</a:t>
                </a:r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 flipH="1" flipV="1">
                <a:off x="2461846" y="1"/>
                <a:ext cx="8791" cy="8713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380"/>
              <p:cNvSpPr txBox="1"/>
              <p:nvPr/>
            </p:nvSpPr>
            <p:spPr>
              <a:xfrm>
                <a:off x="2110153" y="167054"/>
                <a:ext cx="474345" cy="650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eaVert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噪声</a:t>
                </a:r>
              </a:p>
            </p:txBody>
          </p:sp>
          <p:cxnSp>
            <p:nvCxnSpPr>
              <p:cNvPr id="28" name="直接箭头连接符 27"/>
              <p:cNvCxnSpPr/>
              <p:nvPr/>
            </p:nvCxnSpPr>
            <p:spPr>
              <a:xfrm flipH="1" flipV="1">
                <a:off x="2910253" y="8794"/>
                <a:ext cx="8694" cy="8625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382"/>
              <p:cNvSpPr txBox="1"/>
              <p:nvPr/>
            </p:nvSpPr>
            <p:spPr>
              <a:xfrm>
                <a:off x="2584938" y="175846"/>
                <a:ext cx="448310" cy="650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eaVert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600" b="1" kern="100" dirty="0">
                    <a:solidFill>
                      <a:srgbClr val="00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热量</a:t>
                </a:r>
              </a:p>
            </p:txBody>
          </p:sp>
        </p:grpSp>
        <p:sp>
          <p:nvSpPr>
            <p:cNvPr id="6" name="文本框 384"/>
            <p:cNvSpPr txBox="1"/>
            <p:nvPr/>
          </p:nvSpPr>
          <p:spPr>
            <a:xfrm>
              <a:off x="0" y="3411220"/>
              <a:ext cx="4860290" cy="2971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1600" b="1" kern="100" dirty="0" smtClean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军用</a:t>
              </a:r>
              <a:r>
                <a:rPr lang="zh-CN" sz="1600" b="1" kern="100" dirty="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车载光电侦查系统升降平台“黑箱法”示意图</a:t>
              </a:r>
            </a:p>
          </p:txBody>
        </p:sp>
      </p:grpSp>
      <p:sp>
        <p:nvSpPr>
          <p:cNvPr id="33" name="日期占位符 32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865BB7B0-2D8D-403A-974A-4F9DD989CDE4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8</a:t>
            </a:fld>
            <a:endParaRPr lang="zh-CN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4325"/>
              </p:ext>
            </p:extLst>
          </p:nvPr>
        </p:nvGraphicFramePr>
        <p:xfrm>
          <a:off x="863687" y="1268413"/>
          <a:ext cx="7416626" cy="456999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37173"/>
                <a:gridCol w="1418813"/>
                <a:gridCol w="1296144"/>
                <a:gridCol w="1476263"/>
                <a:gridCol w="1512168"/>
                <a:gridCol w="1476065"/>
              </a:tblGrid>
              <a:tr h="85409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1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2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3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4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A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直线上升</a:t>
                      </a:r>
                      <a:r>
                        <a:rPr 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/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下降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折叠</a:t>
                      </a: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机构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悬臂机构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多级</a:t>
                      </a: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丝杠</a:t>
                      </a:r>
                      <a:r>
                        <a:rPr lang="zh-CN" alt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螺母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99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B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包装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方形套筒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圆形套筒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C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能量转换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电机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液压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8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D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能量传递</a:t>
                      </a:r>
                      <a:endParaRPr lang="en-US" altLang="zh-CN" sz="1600" b="1" kern="0" dirty="0" smtClean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和</a:t>
                      </a: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分配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齿轮箱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链传动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带传动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蜗</a:t>
                      </a: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轮</a:t>
                      </a:r>
                      <a:r>
                        <a:rPr lang="zh-CN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蜗杆传动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9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E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反向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电机</a:t>
                      </a:r>
                      <a:r>
                        <a:rPr lang="zh-CN" altLang="en-US" sz="1600" b="1" kern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控制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宋体"/>
                          <a:ea typeface="宋体"/>
                        </a:rPr>
                        <a:t> </a:t>
                      </a:r>
                      <a:endParaRPr lang="zh-CN" sz="1600" b="1" kern="100" dirty="0">
                        <a:solidFill>
                          <a:srgbClr val="00000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782361" y="787937"/>
            <a:ext cx="15792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zh-CN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功能元组</a:t>
            </a:r>
            <a:r>
              <a:rPr lang="zh-CN" altLang="zh-CN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</a:t>
            </a:r>
            <a:r>
              <a:rPr lang="zh-CN" altLang="en-US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endParaRPr lang="zh-CN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1208" y="1268760"/>
            <a:ext cx="1836576" cy="856584"/>
            <a:chOff x="0" y="76866"/>
            <a:chExt cx="1837289" cy="856584"/>
          </a:xfrm>
        </p:grpSpPr>
        <p:sp>
          <p:nvSpPr>
            <p:cNvPr id="5" name="文本框 497"/>
            <p:cNvSpPr txBox="1"/>
            <p:nvPr/>
          </p:nvSpPr>
          <p:spPr>
            <a:xfrm>
              <a:off x="180983" y="95250"/>
              <a:ext cx="381000" cy="3619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技</a:t>
              </a:r>
            </a:p>
          </p:txBody>
        </p:sp>
        <p:sp>
          <p:nvSpPr>
            <p:cNvPr id="6" name="文本框 498"/>
            <p:cNvSpPr txBox="1"/>
            <p:nvPr/>
          </p:nvSpPr>
          <p:spPr>
            <a:xfrm>
              <a:off x="320680" y="190500"/>
              <a:ext cx="381000" cy="3619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术</a:t>
              </a:r>
            </a:p>
          </p:txBody>
        </p:sp>
        <p:sp>
          <p:nvSpPr>
            <p:cNvPr id="7" name="文本框 499"/>
            <p:cNvSpPr txBox="1"/>
            <p:nvPr/>
          </p:nvSpPr>
          <p:spPr>
            <a:xfrm>
              <a:off x="460382" y="295275"/>
              <a:ext cx="533400" cy="3619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物</a:t>
              </a:r>
            </a:p>
          </p:txBody>
        </p:sp>
        <p:sp>
          <p:nvSpPr>
            <p:cNvPr id="8" name="文本框 500"/>
            <p:cNvSpPr txBox="1"/>
            <p:nvPr/>
          </p:nvSpPr>
          <p:spPr>
            <a:xfrm>
              <a:off x="619133" y="419100"/>
              <a:ext cx="533400" cy="3619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理</a:t>
              </a:r>
            </a:p>
          </p:txBody>
        </p:sp>
        <p:sp>
          <p:nvSpPr>
            <p:cNvPr id="9" name="文本框 501"/>
            <p:cNvSpPr txBox="1"/>
            <p:nvPr/>
          </p:nvSpPr>
          <p:spPr>
            <a:xfrm>
              <a:off x="784224" y="523875"/>
              <a:ext cx="533400" cy="3619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rPr>
                <a:t>解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76866"/>
              <a:ext cx="1837289" cy="856584"/>
              <a:chOff x="0" y="76866"/>
              <a:chExt cx="1837289" cy="856584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070" y="95250"/>
                <a:ext cx="1708183" cy="56197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110" y="95250"/>
                <a:ext cx="790429" cy="8382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492"/>
              <p:cNvSpPr txBox="1"/>
              <p:nvPr/>
            </p:nvSpPr>
            <p:spPr>
              <a:xfrm>
                <a:off x="684764" y="76866"/>
                <a:ext cx="3810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 dirty="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方</a:t>
                </a:r>
              </a:p>
            </p:txBody>
          </p:sp>
          <p:sp>
            <p:nvSpPr>
              <p:cNvPr id="14" name="文本框 493"/>
              <p:cNvSpPr txBox="1"/>
              <p:nvPr/>
            </p:nvSpPr>
            <p:spPr>
              <a:xfrm>
                <a:off x="913364" y="86391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 dirty="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案</a:t>
                </a:r>
              </a:p>
            </p:txBody>
          </p:sp>
          <p:sp>
            <p:nvSpPr>
              <p:cNvPr id="15" name="文本框 495"/>
              <p:cNvSpPr txBox="1"/>
              <p:nvPr/>
            </p:nvSpPr>
            <p:spPr>
              <a:xfrm>
                <a:off x="1113389" y="86391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序</a:t>
                </a:r>
              </a:p>
            </p:txBody>
          </p:sp>
          <p:sp>
            <p:nvSpPr>
              <p:cNvPr id="16" name="文本框 496"/>
              <p:cNvSpPr txBox="1"/>
              <p:nvPr/>
            </p:nvSpPr>
            <p:spPr>
              <a:xfrm>
                <a:off x="1303889" y="95916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号</a:t>
                </a:r>
              </a:p>
            </p:txBody>
          </p:sp>
          <p:sp>
            <p:nvSpPr>
              <p:cNvPr id="17" name="文本框 502"/>
              <p:cNvSpPr txBox="1"/>
              <p:nvPr/>
            </p:nvSpPr>
            <p:spPr>
              <a:xfrm>
                <a:off x="0" y="295275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分</a:t>
                </a:r>
              </a:p>
            </p:txBody>
          </p:sp>
          <p:sp>
            <p:nvSpPr>
              <p:cNvPr id="18" name="文本框 503"/>
              <p:cNvSpPr txBox="1"/>
              <p:nvPr/>
            </p:nvSpPr>
            <p:spPr>
              <a:xfrm>
                <a:off x="104775" y="457200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功</a:t>
                </a:r>
                <a:r>
                  <a:rPr lang="en-US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 </a:t>
                </a:r>
                <a:endPara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endParaRPr>
              </a:p>
            </p:txBody>
          </p:sp>
          <p:sp>
            <p:nvSpPr>
              <p:cNvPr id="19" name="文本框 505"/>
              <p:cNvSpPr txBox="1"/>
              <p:nvPr/>
            </p:nvSpPr>
            <p:spPr>
              <a:xfrm>
                <a:off x="257175" y="571500"/>
                <a:ext cx="533400" cy="3619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能</a:t>
                </a:r>
                <a:r>
                  <a:rPr lang="en-US" sz="1200" b="1" kern="100">
                    <a:solidFill>
                      <a:srgbClr val="000000"/>
                    </a:solidFill>
                    <a:effectLst/>
                    <a:latin typeface="宋体"/>
                    <a:ea typeface="宋体"/>
                    <a:cs typeface="Times New Roman"/>
                  </a:rPr>
                  <a:t> </a:t>
                </a:r>
                <a:endParaRPr lang="zh-CN" sz="1200" b="1" kern="100">
                  <a:solidFill>
                    <a:srgbClr val="000000"/>
                  </a:solidFill>
                  <a:effectLst/>
                  <a:latin typeface="宋体"/>
                  <a:ea typeface="宋体"/>
                  <a:cs typeface="Times New Roman"/>
                </a:endParaRPr>
              </a:p>
            </p:txBody>
          </p:sp>
        </p:grpSp>
      </p:grpSp>
      <p:cxnSp>
        <p:nvCxnSpPr>
          <p:cNvPr id="23" name="直接连接符 22"/>
          <p:cNvCxnSpPr/>
          <p:nvPr/>
        </p:nvCxnSpPr>
        <p:spPr>
          <a:xfrm>
            <a:off x="2555776" y="1276272"/>
            <a:ext cx="0" cy="85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KSO_Shape"/>
          <p:cNvSpPr>
            <a:spLocks/>
          </p:cNvSpPr>
          <p:nvPr/>
        </p:nvSpPr>
        <p:spPr bwMode="auto">
          <a:xfrm>
            <a:off x="5868144" y="2276872"/>
            <a:ext cx="592460" cy="53746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>
              <a:ea typeface="宋体"/>
            </a:endParaRPr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4275770" y="3068960"/>
            <a:ext cx="592460" cy="53746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>
              <a:ea typeface="宋体"/>
            </a:endParaRPr>
          </a:p>
        </p:txBody>
      </p:sp>
      <p:sp>
        <p:nvSpPr>
          <p:cNvPr id="33" name="KSO_Shape"/>
          <p:cNvSpPr>
            <a:spLocks/>
          </p:cNvSpPr>
          <p:nvPr/>
        </p:nvSpPr>
        <p:spPr bwMode="auto">
          <a:xfrm>
            <a:off x="3131275" y="3861048"/>
            <a:ext cx="592460" cy="53746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>
              <a:ea typeface="宋体"/>
            </a:endParaRPr>
          </a:p>
        </p:txBody>
      </p:sp>
      <p:sp>
        <p:nvSpPr>
          <p:cNvPr id="34" name="KSO_Shape"/>
          <p:cNvSpPr>
            <a:spLocks/>
          </p:cNvSpPr>
          <p:nvPr/>
        </p:nvSpPr>
        <p:spPr bwMode="auto">
          <a:xfrm>
            <a:off x="7092280" y="4725144"/>
            <a:ext cx="592460" cy="53746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>
              <a:ea typeface="宋体"/>
            </a:endParaRPr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3102179" y="5445224"/>
            <a:ext cx="592460" cy="53746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>
              <a:ea typeface="宋体"/>
            </a:endParaRPr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628650" y="6592267"/>
            <a:ext cx="2057400" cy="365125"/>
          </a:xfrm>
        </p:spPr>
        <p:txBody>
          <a:bodyPr/>
          <a:lstStyle/>
          <a:p>
            <a:fld id="{F4727268-A7F5-4C7D-A138-4055302E6EEE}" type="datetime1">
              <a:rPr lang="zh-CN" altLang="en-US" b="1" smtClean="0"/>
              <a:t>2016/5/19</a:t>
            </a:fld>
            <a:endParaRPr lang="zh-CN" altLang="en-US" b="1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</p:spPr>
        <p:txBody>
          <a:bodyPr/>
          <a:lstStyle/>
          <a:p>
            <a:r>
              <a:rPr lang="zh-CN" altLang="en-US" b="1" smtClean="0"/>
              <a:t>浙江理工大学毕业设计答辩</a:t>
            </a:r>
            <a:endParaRPr lang="zh-CN" altLang="en-US" b="1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6457950" y="6592267"/>
            <a:ext cx="2057400" cy="365125"/>
          </a:xfrm>
        </p:spPr>
        <p:txBody>
          <a:bodyPr/>
          <a:lstStyle/>
          <a:p>
            <a:fld id="{18F69443-0695-46CC-AAD3-0503EC43C792}" type="slidenum">
              <a:rPr lang="zh-CN" altLang="en-US" b="1" smtClean="0">
                <a:solidFill>
                  <a:schemeClr val="bg1"/>
                </a:solidFill>
              </a:rPr>
              <a:t>9</a:t>
            </a:fld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9443" y="5982692"/>
            <a:ext cx="3068469" cy="59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</a:rPr>
              <a:t>N=3x2x2x4x1=48</a:t>
            </a:r>
            <a:endParaRPr lang="zh-CN" altLang="en-US" sz="2800" b="1" dirty="0" smtClean="0">
              <a:solidFill>
                <a:srgbClr val="000000"/>
              </a:solidFill>
              <a:latin typeface="Arial" panose="020B0604020202020204" pitchFamily="34" charset="0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821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4"/>
  <p:tag name="MH_SECTIONID" val="265,266,267,268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ENTRY"/>
  <p:tag name="ID" val="545288"/>
  <p:tag name="MH_ORDER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Text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SubTitle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Text"/>
  <p:tag name="MH_ORDER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3308"/>
  <p:tag name="MH_LIBRARY" val="GRAPHIC"/>
  <p:tag name="MH_TYPE" val="Other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3308"/>
  <p:tag name="MH_LIBRARY" val="GRAPHIC"/>
  <p:tag name="MH_TYPE" val="SubTitle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3308"/>
  <p:tag name="MH_LIBRARY" val="GRAPHIC"/>
  <p:tag name="MH_TYPE" val="Other"/>
  <p:tag name="MH_ORDER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3308"/>
  <p:tag name="MH_LIBRARY" val="GRAPHIC"/>
  <p:tag name="MH_TYPE" val="SubTitle"/>
  <p:tag name="MH_ORDER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SubTitle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SubTitle"/>
  <p:tag name="MH_ORDER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Other"/>
  <p:tag name="MH_ORDER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SubTitle"/>
  <p:tag name="MH_ORDER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4339"/>
  <p:tag name="MH_LIBRARY" val="GRAPHIC"/>
  <p:tag name="MH_TYPE" val="Other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AUTOCOLOR" val="TRUE"/>
  <p:tag name="MH_TYPE" val="SECTION"/>
  <p:tag name="ID" val="54528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TITLE"/>
  <p:tag name="ID" val="54528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NUMB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0517235854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SubTitle"/>
  <p:tag name="MH_ORDER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SubTitle"/>
  <p:tag name="MH_ORDER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SubTitle"/>
  <p:tag name="MH_ORDER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SubTitle"/>
  <p:tag name="MH_ORDER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235854"/>
  <p:tag name="MH_LIBRARY" val="GRAPHIC"/>
  <p:tag name="MH_TYPE" val="Other"/>
  <p:tag name="MH_ORDER" val="1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  <p:tag name="MH_ORDER" val="Rectangle 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  <p:tag name="MH_ORDER" val="Straight Connector 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  <p:tag name="MH_ORDER" val="Straight Connector 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  <p:tag name="MH_ORDER" val="Rectangle 1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54223"/>
  <p:tag name="MH_LIBRARY" val="GRAPHIC"/>
  <p:tag name="MH_ORDER" val="文本框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AUTOCOLOR" val="TRUE"/>
  <p:tag name="MH_TYPE" val="SECTION"/>
  <p:tag name="ID" val="5452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TITLE"/>
  <p:tag name="ID" val="5452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AUTOCOLOR" val="TRUE"/>
  <p:tag name="MH_TYPE" val="CONTENTS"/>
  <p:tag name="ID" val="5452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516143025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43025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Text"/>
  <p:tag name="MH" val="20160516150443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Text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Text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443"/>
  <p:tag name="MH_LIBRARY" val="GRAPHIC"/>
  <p:tag name="MH_TYPE" val="Other"/>
  <p:tag name="MH_ORDER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AUTOCOLOR" val="TRUE"/>
  <p:tag name="MH_TYPE" val="SECTION"/>
  <p:tag name="ID" val="54528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TITLE"/>
  <p:tag name="ID" val="54528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NUMB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TuWHP#"/>
  <p:tag name="MH_LAYOUT" val="SubTitleText"/>
  <p:tag name="MH" val="20160517193318"/>
  <p:tag name="MH_LIBRARY" val="GRAPHI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Text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Other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Text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93318"/>
  <p:tag name="MH_LIBRARY" val="GRAPHIC"/>
  <p:tag name="MH_TYPE" val="Other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AUTOCOLOR" val="TRUE"/>
  <p:tag name="MH_TYPE" val="SECTION"/>
  <p:tag name="ID" val="54528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TITLE"/>
  <p:tag name="ID" val="54528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ENTRY"/>
  <p:tag name="ID" val="545288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OTHERS"/>
  <p:tag name="ID" val="54528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NUMBER"/>
  <p:tag name="ID" val="545288"/>
  <p:tag name="MH_ORDER" val="NUMB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0518120115"/>
  <p:tag name="MH_LIBRARY" val="GRAPHIC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SubTitl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Text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ENTRY"/>
  <p:tag name="ID" val="545288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SubTitle"/>
  <p:tag name="MH_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Text"/>
  <p:tag name="MH_ORD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SubTitle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Text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1924"/>
  <p:tag name="MH_LIBRARY" val="CONTENTS"/>
  <p:tag name="MH_TYPE" val="ENTRY"/>
  <p:tag name="ID" val="545288"/>
  <p:tag name="MH_ORDER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Other"/>
  <p:tag name="MH_ORDER" val="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SubTitle"/>
  <p:tag name="MH_ORDER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20115"/>
  <p:tag name="MH_LIBRARY" val="GRAPHIC"/>
  <p:tag name="MH_TYPE" val="Text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PageTitle"/>
  <p:tag name="MH_ORDER" val="Page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50249"/>
  <p:tag name="MH_LIBRARY" val="GRAPHIC"/>
  <p:tag name="MH_TYPE" val="Other"/>
  <p:tag name="MH_ORDER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60518140646"/>
  <p:tag name="MH_LIBRARY" val="GRAPHI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06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A000120141114A03PPBG</Template>
  <TotalTime>1404</TotalTime>
  <Words>1626</Words>
  <Application>Microsoft Office PowerPoint</Application>
  <PresentationFormat>全屏显示(4:3)</PresentationFormat>
  <Paragraphs>505</Paragraphs>
  <Slides>30</Slides>
  <Notes>4</Notes>
  <HiddenSlides>4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A000120140530A99PPBG</vt:lpstr>
      <vt:lpstr>军用车载光电侦察系统升降平台 设计与分析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军用车载光电侦察系统升降平台 设计与分析</dc:title>
  <dc:creator>Miss Gu~</dc:creator>
  <cp:lastModifiedBy>Miss Gu~</cp:lastModifiedBy>
  <cp:revision>101</cp:revision>
  <dcterms:created xsi:type="dcterms:W3CDTF">2016-05-16T03:03:00Z</dcterms:created>
  <dcterms:modified xsi:type="dcterms:W3CDTF">2016-05-19T14:35:31Z</dcterms:modified>
</cp:coreProperties>
</file>